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2" r:id="rId3"/>
    <p:sldId id="263" r:id="rId4"/>
    <p:sldId id="282" r:id="rId5"/>
    <p:sldId id="273" r:id="rId6"/>
    <p:sldId id="271" r:id="rId7"/>
    <p:sldId id="260" r:id="rId8"/>
    <p:sldId id="257" r:id="rId9"/>
    <p:sldId id="258" r:id="rId10"/>
    <p:sldId id="259" r:id="rId11"/>
    <p:sldId id="279" r:id="rId12"/>
    <p:sldId id="280" r:id="rId13"/>
    <p:sldId id="265" r:id="rId14"/>
    <p:sldId id="283" r:id="rId15"/>
    <p:sldId id="284" r:id="rId16"/>
    <p:sldId id="285" r:id="rId17"/>
    <p:sldId id="277" r:id="rId18"/>
    <p:sldId id="278" r:id="rId19"/>
    <p:sldId id="261" r:id="rId20"/>
    <p:sldId id="272"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02" autoAdjust="0"/>
    <p:restoredTop sz="60752" autoAdjust="0"/>
  </p:normalViewPr>
  <p:slideViewPr>
    <p:cSldViewPr snapToGrid="0">
      <p:cViewPr varScale="1">
        <p:scale>
          <a:sx n="69" d="100"/>
          <a:sy n="69" d="100"/>
        </p:scale>
        <p:origin x="21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78038F-961D-455F-B038-A4639A964F27}"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FE46E4AE-7098-44F3-9492-5B3AD3BF2D5F}">
      <dgm:prSet/>
      <dgm:spPr/>
      <dgm:t>
        <a:bodyPr/>
        <a:lstStyle/>
        <a:p>
          <a:r>
            <a:rPr lang="en-US" dirty="0"/>
            <a:t>The data came from self generated comments with no topic control/off the cuff</a:t>
          </a:r>
        </a:p>
      </dgm:t>
    </dgm:pt>
    <dgm:pt modelId="{88176A67-51AE-4BB9-B88B-EB24AB6CD594}" type="parTrans" cxnId="{431DE61B-9972-40DD-B573-3A41D92D6EA0}">
      <dgm:prSet/>
      <dgm:spPr/>
      <dgm:t>
        <a:bodyPr/>
        <a:lstStyle/>
        <a:p>
          <a:endParaRPr lang="en-US"/>
        </a:p>
      </dgm:t>
    </dgm:pt>
    <dgm:pt modelId="{C9C347BF-9F21-46FE-8C21-2B83E3F0F176}" type="sibTrans" cxnId="{431DE61B-9972-40DD-B573-3A41D92D6EA0}">
      <dgm:prSet/>
      <dgm:spPr/>
      <dgm:t>
        <a:bodyPr/>
        <a:lstStyle/>
        <a:p>
          <a:endParaRPr lang="en-US"/>
        </a:p>
      </dgm:t>
    </dgm:pt>
    <dgm:pt modelId="{9AAAE276-5164-47CD-A4A0-A4CCD2A38A5C}">
      <dgm:prSet/>
      <dgm:spPr/>
      <dgm:t>
        <a:bodyPr/>
        <a:lstStyle/>
        <a:p>
          <a:r>
            <a:rPr lang="en-US" dirty="0"/>
            <a:t>No context to the topic or discussion curation</a:t>
          </a:r>
        </a:p>
      </dgm:t>
    </dgm:pt>
    <dgm:pt modelId="{297588C4-B9A5-485C-A09F-D2CA87F81E91}" type="parTrans" cxnId="{BC38A642-A8E7-411B-8205-8C8421491623}">
      <dgm:prSet/>
      <dgm:spPr/>
      <dgm:t>
        <a:bodyPr/>
        <a:lstStyle/>
        <a:p>
          <a:endParaRPr lang="en-US"/>
        </a:p>
      </dgm:t>
    </dgm:pt>
    <dgm:pt modelId="{B47A2160-B2B0-45AE-A974-EA9D3B77426B}" type="sibTrans" cxnId="{BC38A642-A8E7-411B-8205-8C8421491623}">
      <dgm:prSet/>
      <dgm:spPr/>
      <dgm:t>
        <a:bodyPr/>
        <a:lstStyle/>
        <a:p>
          <a:endParaRPr lang="en-US"/>
        </a:p>
      </dgm:t>
    </dgm:pt>
    <dgm:pt modelId="{2C4B4BE9-881C-429A-9C29-277AAFD1FE72}">
      <dgm:prSet/>
      <dgm:spPr/>
      <dgm:t>
        <a:bodyPr/>
        <a:lstStyle/>
        <a:p>
          <a:r>
            <a:rPr lang="en-US" dirty="0"/>
            <a:t>Greater emphasis of word filtering</a:t>
          </a:r>
        </a:p>
      </dgm:t>
    </dgm:pt>
    <dgm:pt modelId="{1326225D-A8AB-4F63-AD4F-EB1C4A03F1B6}" type="parTrans" cxnId="{97B60046-BC9F-4667-8E4B-45D9AA972336}">
      <dgm:prSet/>
      <dgm:spPr/>
      <dgm:t>
        <a:bodyPr/>
        <a:lstStyle/>
        <a:p>
          <a:endParaRPr lang="en-US"/>
        </a:p>
      </dgm:t>
    </dgm:pt>
    <dgm:pt modelId="{5FEE5FB1-B2F3-4131-8A8E-7F4908589F70}" type="sibTrans" cxnId="{97B60046-BC9F-4667-8E4B-45D9AA972336}">
      <dgm:prSet/>
      <dgm:spPr/>
      <dgm:t>
        <a:bodyPr/>
        <a:lstStyle/>
        <a:p>
          <a:endParaRPr lang="en-US"/>
        </a:p>
      </dgm:t>
    </dgm:pt>
    <dgm:pt modelId="{2F83EBDE-9E05-4F86-A363-FC495C7CB9DE}" type="pres">
      <dgm:prSet presAssocID="{CF78038F-961D-455F-B038-A4639A964F27}" presName="vert0" presStyleCnt="0">
        <dgm:presLayoutVars>
          <dgm:dir/>
          <dgm:animOne val="branch"/>
          <dgm:animLvl val="lvl"/>
        </dgm:presLayoutVars>
      </dgm:prSet>
      <dgm:spPr/>
    </dgm:pt>
    <dgm:pt modelId="{E32136C0-1C3E-4949-AB32-40DA3F9D42BF}" type="pres">
      <dgm:prSet presAssocID="{FE46E4AE-7098-44F3-9492-5B3AD3BF2D5F}" presName="thickLine" presStyleLbl="alignNode1" presStyleIdx="0" presStyleCnt="3"/>
      <dgm:spPr/>
    </dgm:pt>
    <dgm:pt modelId="{4A24C8AE-29C0-4023-A6EA-6E02A1D6C341}" type="pres">
      <dgm:prSet presAssocID="{FE46E4AE-7098-44F3-9492-5B3AD3BF2D5F}" presName="horz1" presStyleCnt="0"/>
      <dgm:spPr/>
    </dgm:pt>
    <dgm:pt modelId="{CCB64100-F299-4035-924D-F15679947205}" type="pres">
      <dgm:prSet presAssocID="{FE46E4AE-7098-44F3-9492-5B3AD3BF2D5F}" presName="tx1" presStyleLbl="revTx" presStyleIdx="0" presStyleCnt="3"/>
      <dgm:spPr/>
    </dgm:pt>
    <dgm:pt modelId="{972C68F2-169B-45BF-9FA6-65DB7F984E99}" type="pres">
      <dgm:prSet presAssocID="{FE46E4AE-7098-44F3-9492-5B3AD3BF2D5F}" presName="vert1" presStyleCnt="0"/>
      <dgm:spPr/>
    </dgm:pt>
    <dgm:pt modelId="{686387B5-FCCC-44FC-8DAA-FA43FF2F5CF5}" type="pres">
      <dgm:prSet presAssocID="{9AAAE276-5164-47CD-A4A0-A4CCD2A38A5C}" presName="thickLine" presStyleLbl="alignNode1" presStyleIdx="1" presStyleCnt="3"/>
      <dgm:spPr/>
    </dgm:pt>
    <dgm:pt modelId="{BADCF1C1-91C9-4737-AB68-AA16621EA1FD}" type="pres">
      <dgm:prSet presAssocID="{9AAAE276-5164-47CD-A4A0-A4CCD2A38A5C}" presName="horz1" presStyleCnt="0"/>
      <dgm:spPr/>
    </dgm:pt>
    <dgm:pt modelId="{4241589B-26DF-41B4-9615-D76C83FA6C2D}" type="pres">
      <dgm:prSet presAssocID="{9AAAE276-5164-47CD-A4A0-A4CCD2A38A5C}" presName="tx1" presStyleLbl="revTx" presStyleIdx="1" presStyleCnt="3"/>
      <dgm:spPr/>
    </dgm:pt>
    <dgm:pt modelId="{F790C63E-D1A9-45D0-B895-9ACAA8C0A1D7}" type="pres">
      <dgm:prSet presAssocID="{9AAAE276-5164-47CD-A4A0-A4CCD2A38A5C}" presName="vert1" presStyleCnt="0"/>
      <dgm:spPr/>
    </dgm:pt>
    <dgm:pt modelId="{2BB4F7CE-B840-49F0-9F95-7799E2E4FB6F}" type="pres">
      <dgm:prSet presAssocID="{2C4B4BE9-881C-429A-9C29-277AAFD1FE72}" presName="thickLine" presStyleLbl="alignNode1" presStyleIdx="2" presStyleCnt="3"/>
      <dgm:spPr/>
    </dgm:pt>
    <dgm:pt modelId="{7EFB4025-3B65-495F-8B4E-46F803CB81C0}" type="pres">
      <dgm:prSet presAssocID="{2C4B4BE9-881C-429A-9C29-277AAFD1FE72}" presName="horz1" presStyleCnt="0"/>
      <dgm:spPr/>
    </dgm:pt>
    <dgm:pt modelId="{FE7C64F5-039B-4568-8F84-6D394A7BE0CB}" type="pres">
      <dgm:prSet presAssocID="{2C4B4BE9-881C-429A-9C29-277AAFD1FE72}" presName="tx1" presStyleLbl="revTx" presStyleIdx="2" presStyleCnt="3"/>
      <dgm:spPr/>
    </dgm:pt>
    <dgm:pt modelId="{61DD8875-415A-4413-B987-394FF415612A}" type="pres">
      <dgm:prSet presAssocID="{2C4B4BE9-881C-429A-9C29-277AAFD1FE72}" presName="vert1" presStyleCnt="0"/>
      <dgm:spPr/>
    </dgm:pt>
  </dgm:ptLst>
  <dgm:cxnLst>
    <dgm:cxn modelId="{431DE61B-9972-40DD-B573-3A41D92D6EA0}" srcId="{CF78038F-961D-455F-B038-A4639A964F27}" destId="{FE46E4AE-7098-44F3-9492-5B3AD3BF2D5F}" srcOrd="0" destOrd="0" parTransId="{88176A67-51AE-4BB9-B88B-EB24AB6CD594}" sibTransId="{C9C347BF-9F21-46FE-8C21-2B83E3F0F176}"/>
    <dgm:cxn modelId="{6DD75E3E-FEC1-4E5E-849A-E54BBC6F570A}" type="presOf" srcId="{9AAAE276-5164-47CD-A4A0-A4CCD2A38A5C}" destId="{4241589B-26DF-41B4-9615-D76C83FA6C2D}" srcOrd="0" destOrd="0" presId="urn:microsoft.com/office/officeart/2008/layout/LinedList"/>
    <dgm:cxn modelId="{BC38A642-A8E7-411B-8205-8C8421491623}" srcId="{CF78038F-961D-455F-B038-A4639A964F27}" destId="{9AAAE276-5164-47CD-A4A0-A4CCD2A38A5C}" srcOrd="1" destOrd="0" parTransId="{297588C4-B9A5-485C-A09F-D2CA87F81E91}" sibTransId="{B47A2160-B2B0-45AE-A974-EA9D3B77426B}"/>
    <dgm:cxn modelId="{97B60046-BC9F-4667-8E4B-45D9AA972336}" srcId="{CF78038F-961D-455F-B038-A4639A964F27}" destId="{2C4B4BE9-881C-429A-9C29-277AAFD1FE72}" srcOrd="2" destOrd="0" parTransId="{1326225D-A8AB-4F63-AD4F-EB1C4A03F1B6}" sibTransId="{5FEE5FB1-B2F3-4131-8A8E-7F4908589F70}"/>
    <dgm:cxn modelId="{82EBC199-CBA9-49F8-9560-66B621B8C0EB}" type="presOf" srcId="{2C4B4BE9-881C-429A-9C29-277AAFD1FE72}" destId="{FE7C64F5-039B-4568-8F84-6D394A7BE0CB}" srcOrd="0" destOrd="0" presId="urn:microsoft.com/office/officeart/2008/layout/LinedList"/>
    <dgm:cxn modelId="{F55C6CBE-CB22-4741-8687-01E38D8373C0}" type="presOf" srcId="{CF78038F-961D-455F-B038-A4639A964F27}" destId="{2F83EBDE-9E05-4F86-A363-FC495C7CB9DE}" srcOrd="0" destOrd="0" presId="urn:microsoft.com/office/officeart/2008/layout/LinedList"/>
    <dgm:cxn modelId="{EE9FA9DC-366E-492C-B904-0FF4D80D60B8}" type="presOf" srcId="{FE46E4AE-7098-44F3-9492-5B3AD3BF2D5F}" destId="{CCB64100-F299-4035-924D-F15679947205}" srcOrd="0" destOrd="0" presId="urn:microsoft.com/office/officeart/2008/layout/LinedList"/>
    <dgm:cxn modelId="{732F0623-81E1-4D3B-91E4-17E9E6CB6CD4}" type="presParOf" srcId="{2F83EBDE-9E05-4F86-A363-FC495C7CB9DE}" destId="{E32136C0-1C3E-4949-AB32-40DA3F9D42BF}" srcOrd="0" destOrd="0" presId="urn:microsoft.com/office/officeart/2008/layout/LinedList"/>
    <dgm:cxn modelId="{46E1FA92-03C0-41F1-8014-4EED64B289CB}" type="presParOf" srcId="{2F83EBDE-9E05-4F86-A363-FC495C7CB9DE}" destId="{4A24C8AE-29C0-4023-A6EA-6E02A1D6C341}" srcOrd="1" destOrd="0" presId="urn:microsoft.com/office/officeart/2008/layout/LinedList"/>
    <dgm:cxn modelId="{81BBD322-C108-4426-941D-52D878B71537}" type="presParOf" srcId="{4A24C8AE-29C0-4023-A6EA-6E02A1D6C341}" destId="{CCB64100-F299-4035-924D-F15679947205}" srcOrd="0" destOrd="0" presId="urn:microsoft.com/office/officeart/2008/layout/LinedList"/>
    <dgm:cxn modelId="{2C0121D0-2837-4323-8D88-5B38AEAB9474}" type="presParOf" srcId="{4A24C8AE-29C0-4023-A6EA-6E02A1D6C341}" destId="{972C68F2-169B-45BF-9FA6-65DB7F984E99}" srcOrd="1" destOrd="0" presId="urn:microsoft.com/office/officeart/2008/layout/LinedList"/>
    <dgm:cxn modelId="{58C2C794-F504-44E2-899C-4727D9405AE7}" type="presParOf" srcId="{2F83EBDE-9E05-4F86-A363-FC495C7CB9DE}" destId="{686387B5-FCCC-44FC-8DAA-FA43FF2F5CF5}" srcOrd="2" destOrd="0" presId="urn:microsoft.com/office/officeart/2008/layout/LinedList"/>
    <dgm:cxn modelId="{A126F818-CF9F-4E64-90D1-90805F1A8881}" type="presParOf" srcId="{2F83EBDE-9E05-4F86-A363-FC495C7CB9DE}" destId="{BADCF1C1-91C9-4737-AB68-AA16621EA1FD}" srcOrd="3" destOrd="0" presId="urn:microsoft.com/office/officeart/2008/layout/LinedList"/>
    <dgm:cxn modelId="{6C43065A-8FE9-42C7-A182-DA051BB81855}" type="presParOf" srcId="{BADCF1C1-91C9-4737-AB68-AA16621EA1FD}" destId="{4241589B-26DF-41B4-9615-D76C83FA6C2D}" srcOrd="0" destOrd="0" presId="urn:microsoft.com/office/officeart/2008/layout/LinedList"/>
    <dgm:cxn modelId="{2882546C-C739-4257-B385-2806797AA7F7}" type="presParOf" srcId="{BADCF1C1-91C9-4737-AB68-AA16621EA1FD}" destId="{F790C63E-D1A9-45D0-B895-9ACAA8C0A1D7}" srcOrd="1" destOrd="0" presId="urn:microsoft.com/office/officeart/2008/layout/LinedList"/>
    <dgm:cxn modelId="{835E9B04-1254-4F77-914D-1422519102C3}" type="presParOf" srcId="{2F83EBDE-9E05-4F86-A363-FC495C7CB9DE}" destId="{2BB4F7CE-B840-49F0-9F95-7799E2E4FB6F}" srcOrd="4" destOrd="0" presId="urn:microsoft.com/office/officeart/2008/layout/LinedList"/>
    <dgm:cxn modelId="{EC925BDD-6576-4E01-9A38-6CE9B48CA35C}" type="presParOf" srcId="{2F83EBDE-9E05-4F86-A363-FC495C7CB9DE}" destId="{7EFB4025-3B65-495F-8B4E-46F803CB81C0}" srcOrd="5" destOrd="0" presId="urn:microsoft.com/office/officeart/2008/layout/LinedList"/>
    <dgm:cxn modelId="{498C8C89-BFA0-4680-B3A9-D0E8EC6C336D}" type="presParOf" srcId="{7EFB4025-3B65-495F-8B4E-46F803CB81C0}" destId="{FE7C64F5-039B-4568-8F84-6D394A7BE0CB}" srcOrd="0" destOrd="0" presId="urn:microsoft.com/office/officeart/2008/layout/LinedList"/>
    <dgm:cxn modelId="{09B30685-58C8-4F87-94B2-D69372C9C5DF}" type="presParOf" srcId="{7EFB4025-3B65-495F-8B4E-46F803CB81C0}" destId="{61DD8875-415A-4413-B987-394FF415612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36C0-1C3E-4949-AB32-40DA3F9D42BF}">
      <dsp:nvSpPr>
        <dsp:cNvPr id="0" name=""/>
        <dsp:cNvSpPr/>
      </dsp:nvSpPr>
      <dsp:spPr>
        <a:xfrm>
          <a:off x="0" y="1817"/>
          <a:ext cx="96043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B64100-F299-4035-924D-F15679947205}">
      <dsp:nvSpPr>
        <dsp:cNvPr id="0" name=""/>
        <dsp:cNvSpPr/>
      </dsp:nvSpPr>
      <dsp:spPr>
        <a:xfrm>
          <a:off x="0" y="1817"/>
          <a:ext cx="9604375" cy="1239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The data came from self generated comments with no topic control/off the cuff</a:t>
          </a:r>
        </a:p>
      </dsp:txBody>
      <dsp:txXfrm>
        <a:off x="0" y="1817"/>
        <a:ext cx="9604375" cy="1239863"/>
      </dsp:txXfrm>
    </dsp:sp>
    <dsp:sp modelId="{686387B5-FCCC-44FC-8DAA-FA43FF2F5CF5}">
      <dsp:nvSpPr>
        <dsp:cNvPr id="0" name=""/>
        <dsp:cNvSpPr/>
      </dsp:nvSpPr>
      <dsp:spPr>
        <a:xfrm>
          <a:off x="0" y="1241681"/>
          <a:ext cx="9604375" cy="0"/>
        </a:xfrm>
        <a:prstGeom prst="line">
          <a:avLst/>
        </a:prstGeom>
        <a:solidFill>
          <a:schemeClr val="accent5">
            <a:hueOff val="-842315"/>
            <a:satOff val="-3972"/>
            <a:lumOff val="980"/>
            <a:alphaOff val="0"/>
          </a:schemeClr>
        </a:solidFill>
        <a:ln w="15875" cap="flat" cmpd="sng" algn="ctr">
          <a:solidFill>
            <a:schemeClr val="accent5">
              <a:hueOff val="-842315"/>
              <a:satOff val="-3972"/>
              <a:lumOff val="98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41589B-26DF-41B4-9615-D76C83FA6C2D}">
      <dsp:nvSpPr>
        <dsp:cNvPr id="0" name=""/>
        <dsp:cNvSpPr/>
      </dsp:nvSpPr>
      <dsp:spPr>
        <a:xfrm>
          <a:off x="0" y="1241681"/>
          <a:ext cx="9604375" cy="1239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No context to the topic or discussion curation</a:t>
          </a:r>
        </a:p>
      </dsp:txBody>
      <dsp:txXfrm>
        <a:off x="0" y="1241681"/>
        <a:ext cx="9604375" cy="1239863"/>
      </dsp:txXfrm>
    </dsp:sp>
    <dsp:sp modelId="{2BB4F7CE-B840-49F0-9F95-7799E2E4FB6F}">
      <dsp:nvSpPr>
        <dsp:cNvPr id="0" name=""/>
        <dsp:cNvSpPr/>
      </dsp:nvSpPr>
      <dsp:spPr>
        <a:xfrm>
          <a:off x="0" y="2481545"/>
          <a:ext cx="9604375" cy="0"/>
        </a:xfrm>
        <a:prstGeom prst="line">
          <a:avLst/>
        </a:prstGeom>
        <a:solidFill>
          <a:schemeClr val="accent5">
            <a:hueOff val="-1684631"/>
            <a:satOff val="-7944"/>
            <a:lumOff val="1960"/>
            <a:alphaOff val="0"/>
          </a:schemeClr>
        </a:solidFill>
        <a:ln w="15875" cap="flat" cmpd="sng" algn="ctr">
          <a:solidFill>
            <a:schemeClr val="accent5">
              <a:hueOff val="-1684631"/>
              <a:satOff val="-7944"/>
              <a:lumOff val="19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7C64F5-039B-4568-8F84-6D394A7BE0CB}">
      <dsp:nvSpPr>
        <dsp:cNvPr id="0" name=""/>
        <dsp:cNvSpPr/>
      </dsp:nvSpPr>
      <dsp:spPr>
        <a:xfrm>
          <a:off x="0" y="2481545"/>
          <a:ext cx="9604375" cy="1239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Greater emphasis of word filtering</a:t>
          </a:r>
        </a:p>
      </dsp:txBody>
      <dsp:txXfrm>
        <a:off x="0" y="2481545"/>
        <a:ext cx="9604375" cy="123986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0:09:29.149"/>
    </inkml:context>
    <inkml:brush xml:id="br0">
      <inkml:brushProperty name="width" value="0.05" units="cm"/>
      <inkml:brushProperty name="height" value="0.05" units="cm"/>
      <inkml:brushProperty name="color" value="#E71224"/>
    </inkml:brush>
  </inkml:definitions>
  <inkml:trace contextRef="#ctx0" brushRef="#br0">2818 4 352,'-2'-4'11419,"-2"11"-6439,-4 18-703,3-11-3964,0 0 0,-9 10-313,8-10 479,2-8-85,1 0 1,-2 0-1,1 0 0,-1 0 1,0 0-1,-2-1 1,1 0-1,0 1-394,3-4 126,0-1-1,0 1 1,1 0-1,-1-1 1,-1 1 0,2-1-1,-2 0 1,1 0 0,0 0-1,-1 0 1,1-1 0,-4 1-126,-3 0 285,-2 0 1,1 0-1,-3-1-285,12 0 22,-5-1 56,1 1 0,-1 0 0,0-1 0,-3-1-78,-14-2 89,-8 2-32,9 0-6,0 0 0,2-1 0,-2-1 0,-6-3-51,-13-6 11,17 5 0,-16-3-11,-14-1 49,10 0 78,-16 0-127,-68-2 210,107 13-148,9 0-16,0 1 0,-1 0 0,0 1 0,1 0 0,0 0 0,-1 2-46,-1-1 23,-21 3 21,-1 0-13,-12 1-31,25-5-16,0 2 0,0 0 0,0 1 0,-8 3 16,3 1-50,-79 20 305,1 5-1,2 3-254,39-9 363,-22 13-363,49-23 46,-2-2 0,-25 6-46,19-6 46,-17 5 8,45-13-51,-1 0-1,0-1 1,0-1 0,-19 3-3,10-2 61,0 0 0,-15 6-61,-26 6-5,37-14-161,29-3 164,0-1 0,-1 0 0,2 1 0,-1 0 0,0 0 0,0 0 0,0 0 0,-1 1 2,-13 5 2,-1 0 0,1 1 0,0 1 0,2 0-1,0 1 1,-9 7-2,6-3 42,0-1-1,-7 3-41,-19 12 29,17-7-25,-28 16-3,3 3 0,-26 25-1,72-57-6,-1-1 1,2 1 0,0 0-1,-1 0 1,2 1 0,0 0-1,0-1 1,1 1 0,1 1-1,0-1 1,1 0 0,-1 2 5,1 11 0,-1 0 0,3 0 0,0 0 0,3 1 0,-2-11 1,0 4-12,2 1 0,-1 0 0,2-1 0,1 0 0,1 1 0,5 9 11,3-6 0,0 0 0,13 13 0,-9-11-5,-1-2-14,-1-1 1,3 0-1,0-1 0,1-1 1,1 0-1,22 13 19,23 16-11,-38-25 9,3 0 1,0-2-1,21 10 2,144 55-55,-102-46 62,-13-4 17,2-4 0,74 19-24,15-9-33,-70-18 71,-13 0 4,-23-5-30,23 2-12,-16-9-14,1-1 0,-1-4-1,38-1 15,225-10 170,-286 4-126,55-1 27,46-2 12,43-9-83,-137 7 2,-1-3 0,52-14-2,107-38 25,-132 37 16,-33 11-19,40-13 143,46-20-165,-49 8 180,42-25-180,-16 7 81,-113 57-80,184-94 62,-42 16-121,42-25 14,-153 83 100,1-1 0,-3-2 1,-2 0-1,13-14-56,-27 25 27,-2-2-1,1 1 1,-2-1 0,-1-1-1,2-3-26,-10 14 9,2-1 0,-2 1 0,0-1 0,0 1 0,-1-1 0,2 0 0,-2 1 0,0-1 0,0 1 0,0-1 0,-2 0 0,1 1 0,0-1-1,0 0-8,-6-8 39,1-1 0,-1 1-1,-7-11-38,4 10 16,-9-16-22,-3 0 1,-2 1 0,1 1-1,-4 1 1,-1 1 0,0 0-1,-3 2 1,0 1 0,-2 1-1,-28-15 6,-21-3 29,-1 3-1,-4 3 1,-3 1-29,28 16-36,7 2-14,-240-67-30,187 47 20,-33-18 60,-17-6 2,124 47-18,-1 1 0,-1 1-1,0 2 1,-1 1 0,-28-3 16,15 7-148,-1 2 0,0 1 0,1 2 0,-46 7 148,0 6-532,-9 5 532,-12 3-194,16-7 89,-62 12-14,-113 39-1479,100-12-6552,28-5-6904,133-44 13028,-2 0 1,-3 3 2025,-9 4-402,-3-3 402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0:09:25.602"/>
    </inkml:context>
    <inkml:brush xml:id="br0">
      <inkml:brushProperty name="width" value="0.05" units="cm"/>
      <inkml:brushProperty name="height" value="0.05" units="cm"/>
      <inkml:brushProperty name="color" value="#E71224"/>
    </inkml:brush>
  </inkml:definitions>
  <inkml:trace contextRef="#ctx0" brushRef="#br0">2805 19 352,'0'2'691,"0"0"0,0-1 0,0 1-1,0 0 1,-1-1 0,1 1 0,-1 0-1,1 0 1,-1-1 0,0 2-691,-5 14 7741,3-9-6752,0 0 0,-1-1 0,0 0 0,-3 5-989,-5 9 667,10-17-394,-1 0 0,1 1 0,-1-1 1,0 0-1,0 0 0,-1-1 0,0 2-273,3-4 84,-2 2 97,1-1-1,-1 0 1,0 0 0,0 0-1,0-1 1,0 1-1,0-1 1,0 1-1,-1-1 1,1 0-1,0 0 1,-1-1-1,1 1 1,-1-1-1,1 1 1,-1-1-1,1 0 1,-4-1-181,1 1 211,-1-1 0,1 0 1,-1-1-1,1 1 1,0-1-1,0 0 0,0-1 1,0 0-1,-3-1-211,0-2 163,0 1 0,-1 0-1,0 1 1,-2-1-163,-62-21 241,36 14-349,22 6 57,0 1-1,-1 0 1,-9 0 51,-115-8 188,103 10-50,-9 1 204,-1 2 1,-9 2-343,-96 14 318,98-9-72,-35 10-246,-7 3 110,-20 4-135,53-10-7,0-3 1,-7-2 31,-127 7 149,68-13-21,31 5-96,-27 9-32,39-7 0,38-4 0,15-5 26,18-1 12,-33-1 37,3 0 101,-36 4-176,-3 6 64,75-7-63,0 1 0,-1-1 0,1 2 0,0 0 0,0 0 0,1 0 0,-7 5-1,-3 1 9,8-4 1,1 1 1,0 0 0,0 0-1,0 1 1,1 1 0,0-1 0,1 2-1,0-1 1,0 1 0,1 0-1,1 0 1,-1 1-11,-13 21 38,11-20-15,2-1 0,0 1 0,0 1 0,1-1 0,1 1 0,-2 5-23,-2 23 66,-1 22-66,3-21 3,0 4 37,-1 37-40,7-55 49,1 0 0,2 0 0,3 19-49,2-4 14,2 17 24,5 12-38,-9-52 4,1-1-1,0 0 1,2 0-1,0 0 1,8 11-4,0-5 16,1 0 0,1-1 0,2-1 0,0-1 1,1-1-1,1-1 0,1-1 0,1 0 0,24 13-16,6 0 43,2-3-1,1-2 0,2-3 1,15 3-43,-10-6 23,2-3 0,0-3 0,26 1-23,-7-4 3,134 16-7,-132-20 69,38-3-65,-86-5 25,341-9 260,-333 6-255,40-3 24,-1-3 1,13-7-55,12-5 0,-18 4 0,14-7 0,-28 0 81,51-24-81,74-40 165,73-28-27,-246 106-155,0 2 0,14-1 17,-22 5-5,0-2 0,0 0 0,-1-1 0,0-1 0,1-2 5,0-1 37,-3 2 18,-1-1 0,0-1 0,10-8-55,-24 15 8,0 0 0,-1 0-1,1 0 1,-1-1 0,1 0-1,-1 0 1,-1 0 0,1 0-1,-1-1 1,0 1 0,0-1-1,0 0 1,-1 0 0,0-1-8,5-13 12,-2-1-1,0 0 1,-1 0 0,-2 0 0,1-15-12,-3 24-11,0-1 0,-1 0 1,-1 0-1,0 1 0,-3-11 11,-21-61 0,22 75 6,0 0 1,-1 1-1,0-1 0,-2-1-6,-10-20 29,10 17-24,-5-11-7,0 1 0,-2 0 1,-3-2 1,-31-43-43,-14-30 43,51 79 14,0 1 4,0 0 0,-1 0-1,-1 1 1,-10-10-18,1 8 3,-1 0 0,0 2 0,-14-7-3,22 14-9,-46-28-106,-52-24 115,-70-23-108,171 79 107,-25-9-36,-1 1 0,0 2 1,-1 2-1,0 1 0,-1 2 0,0 2 0,0 1 0,0 3 1,0 1-1,-10 2 37,25 1-258,0 0 1,1 2 0,-1 1-1,1 0 258,-97 36-2453,87-30 1297,-92 40-8051,9-3-3143,107-46 11386,-11 5-967,-1 0 0,-16 10 1931,2 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1:10:11.654"/>
    </inkml:context>
    <inkml:brush xml:id="br0">
      <inkml:brushProperty name="width" value="0.05" units="cm"/>
      <inkml:brushProperty name="height" value="0.05" units="cm"/>
      <inkml:brushProperty name="color" value="#E71224"/>
    </inkml:brush>
  </inkml:definitions>
  <inkml:trace contextRef="#ctx0" brushRef="#br0">3334 388 352,'-4'0'438,"-1"-1"-1,1 1 0,0-1 1,-1 0-1,0-1-437,2 2 676,0-1 0,0 0-1,0 1 1,0-1 0,-1 1 0,1 0 0,0 0 0,0 0-1,-2 0-675,-30 7 5672,4 1-3516,-17 2-1501,-9 5-445,40-9 51,-1-2 0,0 0 0,-12 1-261,12-5 237,0 0-1,-1-1 1,-5-1-237,-13-1 166,-6 0 159,0-2 1,-25-6-326,-149-49 2060,-2 0-543,182 52-1387,-229-55 679,50 10-895,-61-18-41,228 56 127,-101-28 0,78 27 122,-61-3-122,87 15 52,-1 2 0,1 2-1,-21 4-51,-13 5-42,-16 6 42,53-6-59,0 2 0,-40 15 59,-20 8 104,67-23-121,0 1 0,1 1 0,-1 3 17,20-7-41,-15 9 41,15-8-1,-5 4 68,0 2 0,0 0 1,2 1-1,0 2 0,-10 11-67,16-13 134,1 0-1,0 0 0,1 1 1,1 1-1,1-1 1,0 2-1,-2 10-133,3-6 11,0 0 0,2 0-1,1 1 1,2 0 0,0 0-1,1 6-10,1-11-20,1 0-1,1 0 1,1 0-1,0 0 1,2-1 0,0 1-1,2-1 1,0 0-1,1 0 1,0 0-1,2-1 1,5 8 20,13 15 47,19 20-47,-24-32 1,32 36-143,2-2 1,17 11 141,-48-49 11,1-1-1,1-2 1,1 0 0,26 14-11,22 5 63,35 12-63,-83-40 1,16 7-12,32 9 11,-5-9-45,0-4 0,10-2 45,-4 0-49,1 2-29,162 27-255,-54-23 200,41 5 213,30-2 139,-22-10-33,-229-12-182,379 14 185,-115-18-174,-172-3 7,74-14-22,-91 6 168,47-17-168,-75 16 124,-2-3 0,46-23-124,-70 28 37,1-2 0,-1-1-1,-2-1 1,5-4-37,-16 9 34,-1 1 0,0-2 0,-1 0 0,0 0 0,-1-1 0,0-1 0,7-13-34,-10 13 69,-1-1 0,0 1 1,-1-1-1,-1-1 0,0 1 0,1-11-69,-2 2 116,-1 0 0,-2 0 0,0-1 0,-2-4-116,-5-39 357,-3 1 1,-15-55-358,15 80 55,-7-34 45,-4 1-1,-17-43-99,24 85-95,-2 0 1,-1 1-1,-1 1 1,-2 0-1,-1 2 1,-18-20 94,27 37-108,0 0 0,-1 1 0,-1 0 0,0 1 0,0 0 0,-1 1 0,-1 1 0,0 0 0,-7-2 108,-22-9-572,-1 3 0,-1 1 0,-1 2 0,0 3 0,-21-2 572,13 5-2776,-1 3 0,0 2-1,1 2 1,-35 5 2776,37 3-4016,0 3-1,-9 4 4017,21-5-1394,-51 11-667,22 2 1719,22-10 342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0:09:20.786"/>
    </inkml:context>
    <inkml:brush xml:id="br0">
      <inkml:brushProperty name="width" value="0.05" units="cm"/>
      <inkml:brushProperty name="height" value="0.05" units="cm"/>
      <inkml:brushProperty name="color" value="#E71224"/>
    </inkml:brush>
  </inkml:definitions>
  <inkml:trace contextRef="#ctx0" brushRef="#br0">3024 199 11883,'0'3'2612,"1"7"4329,6-5-5603,-5-4-1364,0 0 319,0 0-1,-1 0 1,1 0-1,0-1 1,-1 1-1,1-1 1,0 1-1,0-1 1,-1 0-1,1 0 1,1 1-293,-9-12 1452,-1 2-1310,0 1 0,-1 0-1,0 0 1,0 0 0,0 1 0,-1 0 0,-7-4-142,-3-2 79,0 2 1,-1 0-1,-1 1 1,-12-5-80,-3 2 33,-1 2 0,-11-2-33,-36-5 31,-71-7-31,114 21-56,-1 1 0,1 3 1,-1 1-1,-36 7 56,5 5-137,-64 20 137,-66 31-26,65-20-3,124-40 48,0 0 1,-1-1 0,1 0-1,-1-2 1,1 1-1,-6-2-19,-22 0 187,0-2 0,-21-4-187,28 1-17,0 2 0,0 2 0,0 1 0,0 2 0,0 1 0,1 2-1,-1 1 1,1 2 0,1 2 0,-2 1 17,-100 41 9,75-28 46,-7 4 7,28-11-7,-1-2-1,-8 2-54,8-4 94,0 2 0,1 1 0,1 3 0,1 1 0,-9 8-94,44-27 4,-10 6 19,1 0 0,1 1 0,-1 0 0,-4 5-23,2 0-9,-1-1-1,0-1 1,-1 0 0,-4 2 9,-20 11-60,22-12 74,0-2 1,-1 0 0,-13 4-15,18-8 56,-1 1 0,1 0 0,-3 4-56,-6 2 34,14-8-35,0 1-1,0 1 1,1-1-1,0 1 1,0 1-1,0-1 1,-3 7 1,3-5-11,2-3-1,0 1 0,0 0 0,1 1 0,0-1 0,0 1-1,1 0 1,0 0 0,1 0 0,-1 0 0,1 0 0,1 0 0,0 1 0,0-1 0,0 1 0,1 5 12,0-13 0,1 21 35,1 15-35,-1-29 8,0 0 0,1-1 1,0 1-1,0-1 1,1 1-1,2 4-8,5 6 41,1-1 1,1 0-1,0-1 0,1-1 1,9 8-42,-8-7 49,-2-4-25,0 1-1,1-1 0,0-1 1,1-1-1,0 1 0,0-2 1,1 0-1,16 6-23,8 1-6,0-2-1,1-2 0,1-1 1,0-2-1,0-2 1,1-2-1,-1-2 1,1-1-1,23-3 7,30-5 128,63-13-128,-22 0 61,-70 11-57,-63 8-4,51-8-11,0 3 0,9 2 11,59-1 10,-51 1-4,14 3-6,25 7-14,56 2 66,-155-9-48,81-1 152,49-7-156,-81 2 93,0-3 1,-2-3-1,1-2 0,33-14-93,27-8 113,-30 10-87,131-33-26,-146 44 0,-42 10 0,0-2 0,30-11 0,10-8 22,-1-4-1,10-8-21,34-27 139,-93 51-137,-1-1-1,-1-1 1,17-18-2,-29 27-3,0 1 0,1 0-1,-1 0 1,1 1 0,0 0 0,0 1 0,0-1 0,6 0 3,-6 2-5,0-1 1,0 0 0,0 0 0,-1-1 0,0 0 0,0 0-1,0-1 1,6-6 4,36-38-32,-45 45 25,0 1 0,1 0 0,-1 0 0,2 0 7,-3 1 9,0 1 1,-1 0 0,0-1-1,1 0 1,-1 0 0,0 0-10,-2 1 13,1 1 0,-1-1 0,0 0 0,0 1 0,-1-1 0,1 0 0,0 0 0,-1 0 0,1 0 0,-1 0 0,1 0 0,-1 0-1,0 0 1,0 0 0,0-1-13,0 0 12,0 0 0,-1 1-1,0-1 1,1 0-1,-1 0 1,0 1-1,0-1 1,-1 0 0,1 1-1,0 0 1,-1-1-1,0 1 1,1 0-1,-1-1 1,-1 1-12,-6-7 10,0 0 0,-9-7-10,12 12 9,-36-34 44,14 13-58,-23-16 5,31 26 6,2 1-13,-1 2-1,-1 0 1,-6-3 7,-29-12 40,23 10-46,0 2 0,-1 1 0,-32-8 6,-43-11 0,96 28 12,1 0 1,0 0 0,-7-5-13,-12-6 20,-10 2-14,9-2-9,22 10-5,0 1 1,0 1 0,-1 0 0,-1 0 7,7 3-3,-50-15-32,-26-3 35,16 5-15,41 9-62,0 0-1,0 1 0,0 2 1,-12 0 77,7 3-169,1 2 0,-1 1 1,-7 3 168,-3 0-178,-1-1 6,-75 15-275,35-5-80,34-7-3126,-30 9 3653,16 0-6893,-20 6-7017,43-14 9457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0:09:29.149"/>
    </inkml:context>
    <inkml:brush xml:id="br0">
      <inkml:brushProperty name="width" value="0.05" units="cm"/>
      <inkml:brushProperty name="height" value="0.05" units="cm"/>
      <inkml:brushProperty name="color" value="#E71224"/>
    </inkml:brush>
  </inkml:definitions>
  <inkml:trace contextRef="#ctx0" brushRef="#br0">2241 4 352,'-2'-4'11419,"-1"11"-6439,-3 18-703,2-11-3964,0 0 0,-7 10-313,6-10 479,2-8-85,0 0 1,-1 0-1,1 0 0,-1 0 1,0 0-1,-1-1 1,0 0-1,0 1-394,3-4 126,-1-1-1,1 1 1,0 0-1,0-1 1,-1 1 0,1-1-1,-1 0 1,1 0 0,-1 0-1,0 0 1,1-1 0,-4 1-126,-2 0 285,-1 0 1,0 0-1,-2-1-285,9 0 22,-3-1 56,0 1 0,-1 0 0,1-1 0,-3-1-78,-11-2 89,-7 2-32,8 0-6,0 0 0,1-1 0,-1-1 0,-5-3-51,-11-6 11,14 5 0,-12-3-11,-12-1 49,8 0 78,-12 0-127,-55-2 210,86 13-148,6 0-16,1 1 0,-1 0 0,0 1 0,0 0 0,1 0 0,-1 2-46,-1-1 23,-17 3 21,0 0-13,-10 1-31,20-5-16,0 2 0,0 0 0,0 1 0,-7 3 16,3 1-50,-63 20 305,1 5-1,2 3-254,30-9 363,-17 13-363,39-23 46,-1-2 0,-21 6-46,16-6 46,-14 5 8,36-13-51,-1 0-1,0-1 1,0-1 0,-15 3-3,8-2 61,0 0 0,-12 6-61,-21 6-5,30-14-161,23-3 164,0-1 0,-1 0 0,1 1 0,0 0 0,0 0 0,0 0 0,0 0 0,-1 1 2,-11 5 2,0 0 0,1 1 0,0 1 0,1 0-1,0 1 1,-7 7-2,5-3 42,0-1-1,-6 3-41,-14 12 29,12-7-25,-21 16-3,2 3 0,-21 25-1,57-57-6,0-1 1,1 1 0,0 0-1,0 0 1,1 1 0,0 0-1,0-1 1,1 1 0,0 1-1,1-1 1,0 0 0,0 2 5,0 11 0,0 0 0,2 0 0,0 0 0,2 1 0,-1-11 1,0 4-12,1 1 0,0 0 0,1-1 0,1 0 0,1 1 0,4 9 11,2-6 0,0 0 0,10 13 0,-6-11-5,-2-2-14,0-1 1,2 0-1,0-1 0,1-1 1,1 0-1,17 13 19,18 16-11,-29-25 9,1 0 1,1-2-1,16 10 2,115 55-55,-81-46 62,-11-4 17,2-4 0,59 19-24,12-9-33,-56-18 71,-10 0 4,-19-5-30,19 2-12,-13-9-14,1-1 0,-1-4-1,30-1 15,179-10 170,-227 4-126,44-1 27,36-2 12,34-9-83,-109 7 2,0-3 0,41-14-2,85-38 25,-105 37 16,-27 11-19,33-13 143,36-20-165,-39 8 180,34-25-180,-13 7 81,-90 57-80,146-94 62,-33 16-121,33-25 14,-121 83 100,0-1 0,-2-2 1,-1 0-1,10-14-56,-22 25 27,-1-2-1,0 1 1,-1-1 0,-1-1-1,2-3-26,-8 14 9,1-1 0,-1 1 0,0-1 0,0 1 0,-1-1 0,1 0 0,-1 1 0,0-1 0,0 1 0,0-1 0,-1 0 0,0 1 0,0-1-1,0 0-8,-4-8 39,0-1 0,-1 1-1,-5-11-38,3 10 16,-7-16-22,-2 0 1,-2 1 0,0 1-1,-2 1 1,-1 1 0,-1 0-1,-1 2 1,-1 1 0,-1 1-1,-23-15 6,-16-3 29,-1 3-1,-3 3 1,-3 1-29,23 16-36,5 2-14,-190-67-30,148 47 20,-26-18 60,-14-6 2,99 47-18,-1 1 0,0 1-1,-1 2 1,0 1 0,-23-3 16,12 7-148,0 2 0,-1 1 0,1 2 0,-36 7 148,0 6-532,-8 5 532,-9 3-194,13-7 89,-50 12-14,-89 39-1479,79-12-6552,22-5-6904,106-44 13028,-1 0 1,-3 3 2025,-7 4-402,-3-3 402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1:22:11.838"/>
    </inkml:context>
    <inkml:brush xml:id="br0">
      <inkml:brushProperty name="width" value="0.05" units="cm"/>
      <inkml:brushProperty name="height" value="0.05" units="cm"/>
      <inkml:brushProperty name="color" value="#E71224"/>
    </inkml:brush>
  </inkml:definitions>
  <inkml:trace contextRef="#ctx0" brushRef="#br0">3893 315 352,'0'-1'36,"0"0"0,0 0-1,0 0 1,-1 0-1,1-1 1,0 1-1,-1 0 1,1 0 0,-1 0-1,1 0 1,-1 0-1,1 0 1,-1 0 0,0 1-1,1-1 1,-1 0-1,0 0 1,0 0-36,-6-8 1164,-21-49 4815,8 24-2354,-7-8-3625,18 30 762,0 1 0,-1-1 0,0 2 0,-10-9-762,8 10 357,0 1 1,0 0 0,-1 1-1,0 1 1,-1 0 0,1 0-1,-1 2 1,0-1 0,0 2-1,-1 0 1,1 1 0,-10-1-358,-79-4 779,-12 4-779,85 2 718,-6-2-718,13 0 330,0 2 0,0 1 0,0 1-330,-29 3 344,-15 2 305,-6-3-649,16-6 190,26 1 79,-28 2-269,24 3 121,-70 2 271,-3-1 497,-48 12-889,99-10 136,-68 13 221,21-3-106,-152 19-32,202-32-8,0-2 0,-48-6-211,90 4 32,-8 0 113,1-1 0,-1-2 0,1 0 0,-1 0 0,1-2 0,-17-8-145,15 7 123,0 1-1,0 1 0,-9-1-122,-69-7-15,59 8 0,17 2 2,-37-4 35,1 2 1,-1 3-23,-183 2-86,181 2 147,-2 3-61,32-2 57,-30 5-43,-1 2 0,2 4 0,-16 6-14,57-14-7,0 1 0,0 1 0,0 0 0,1 2 0,0 0 0,0 1 7,13-7 0,-25 17-16,-1-1 0,-13 5 16,38-22-2,0 1 1,0 0 0,1 0-1,-1 1 1,1 0 0,0 0-1,1 0 1,-4 4 1,-20 22 119,23-26-125,1 1-1,-1-1 1,1 1-1,0 1 0,1-1 1,-1 1-1,1 0 1,1 0-1,-1 0 0,0 4 7,-6 19-32,2 0 0,2 1 0,0 0 0,2 3 32,4-20 9,0 1 0,1 0 0,0 0 0,1-1 0,1 1 0,0 0-9,3 14-6,-4-17 7,1-1 0,0 1 0,1-1-1,0 0 1,1 0 0,0-1 0,4 7-1,19 34 28,-18-31-16,0-1 0,2-1 0,10 14-12,-7-12 1,2-1 1,0-1-1,0-1 1,2 0-1,0-1 1,1-1-1,2 0-1,107 56 235,-94-48-146,-17-11-90,1 0 1,0-1-1,1-1 1,0-1-1,0-1 1,6 1 0,24 1-7,-30-7 14,24 4 41,1-2 0,0-2 0,0-2 0,19-3-48,145-19 220,-185 18-205,12-3-2,16-6-13,-20 5-3,28-3 3,44 2 0,25-2 0,205-18-114,-248 23 100,126 2 41,-120 4 10,266 19 139,-261-12-159,83 18-99,-137-19 35,-22-3 20,10 1 38,0 0 0,1-3 0,5 0-11,7-2 70,-2 1 12,-1-2-1,1-1 1,13-5-82,74-11 211,-118 17-209,68-13-77,-24 8 193,29 1-118,-69 5-21,0-1 1,0-1-1,4-2 21,-3 1-2,44-11 66,-34 9-4,-17 3-35,0 1 0,1 0 0,-1 0 0,1 0-25,-6 1 4,-1 0 0,0 0 0,1-1 0,-1 1 0,0-1 0,0 0 0,1 0 0,2-1-4,-5 1 0,33-2 11,-25 1-1,0 0 1,0 1 0,0 0 0,6 0-11,-14 1-3,0 0 1,-1-1 0,1 1-1,0 0 1,0 0 0,0-1-1,-1 1 1,1 0 0,0-1 0,0 1-1,-1-1 1,1 1 0,0-1-1,-1 0 1,1 1 0,0-1-1,-1 0 1,1 1 0,-1-1 0,1 0-1,-1 0 1,0 1 0,1-1 2,-1-1 5,1 1 0,0 0 1,0 0-1,0 0 0,0 0 0,0 0 1,0 0-1,0 0 0,0 0 1,0 0-1,1 0-5,-2 1 1,0 0 1,1 0-1,-1 0 1,1 0-1,-1 0 1,0-1-1,1 1 1,-1 0-1,0 0 1,1 0-1,-1-1 1,0 1-1,1 0 1,-1 0-1,0-1 1,1 1-1,-1 0 1,0-1-1,0 1 1,1 0 0,-1-1-1,0 1 1,0-1-1,0 1 1,0 0-1,1-1 1,-1 1-1,0-1 1,0 1-1,0 0 1,0-1-1,0 1 1,0-1-1,0 1 1,0 0-1,0-1 1,0 1-1,-1-1-1,1 0-3,0 0 0,0 0-1,0 0 1,0 1 0,0-1 0,0 0-1,0 0 1,0 0 0,0 0 0,0 0-1,1 1 1,-1-1 0,0 0 0,1 0-1,-1 0 1,1 0 3,-1-1 2,1 0 0,-1-1 0,1 1-1,-1 0 1,0 0 0,0 0 0,0-1 0,0 1-1,0 0 1,-1 0 0,1 0 0,-1 0 0,1-1-1,-1 1 1,0 0 0,0 0 0,0 0-2,0-2 25,0 0 0,-1 0 0,1 0 0,1-1 1,-1 1-1,1-1-25,-1 0 0,1 0 1,-1 1-1,0-1 1,0 0-1,-1 1 1,1-1-1,-2-1 0,-4-15-25,6 15 21,0 0 0,0 0 0,-1 0 0,0 1 0,0-1 0,-1 0 0,0 1 0,-2-4 4,-2-5 14,1 1 0,0-1 0,-3-13-14,2 7-48,-1 1 1,-2-4 47,4 10-9,1 5 12,1-1 0,0 0 0,-1-4-3,1 2 26,0 0 0,-6-8-26,-6-19-4,12 25-6,-1 0 0,0 1 1,-1 0-1,-1 0 0,0 0 0,-1-2 10,5 10-10,0-1 0,0 1-1,1-1 1,-1 0 0,1 0-1,0-3 11,-8-17 30,-1 5-3,6 12-12,0 0-1,1 0 1,1-1 0,-3-6-15,4 5-26,1 6 12,0 0 0,0-1 0,0 1 0,-1 0 0,0 0 14,-5-15 3,5 16-5,1-1-1,0 1 1,-1 0-1,1 0 1,-1-1-1,0 1 1,0 0-1,0 1 1,0-1-1,-2-1 3,-19-19 118,23 22-118,-1 1 0,1 0 0,0 0 0,0 0 0,0 0 0,0-1 0,-1 1 0,1 0 0,0 0 0,0 0 0,0-1 0,0 1 0,0 0 0,0 0 0,0-1 0,-1 1 0,1 0 0,0 0 0,0 0 0,0-1 0,0 1 0,0 0 0,0 0 0,0-1 0,0 1 0,0 0 0,0-1 0,0-1-43,-1 2 24,1 0 17,0 0-1,0 0 0,-1 0 0,1 0 0,0 0 1,-1 0-1,1-1 0,0 1 0,0 0 0,-1 0 1,1 0-1,0 0 0,-1 0 0,1 0 0,0-1 1,0 1-1,0 0 0,-1 0 0,1 0 0,0-1 1,0 1-1,0 0 0,-1 0 0,1 0 0,0-1 1,0 1-1,0 0 0,0-1 0,0 1 0,0 0 1,-1 0-1,1-1 0,0 1 0,0 0 1,0-1-1,0 1 0,0 0 0,0 0 0,0-1 1,0 1-1,0 0 0,0-1 0,1 1 3,-2-1-11,1 1-1,0-1 0,0 1 1,0 0-1,0-1 1,0 1-1,-1-1 1,1 1-1,0-1 1,-1 1-1,1-1 1,0 1-1,-1 0 0,1-1 1,0 1-1,-1 0 1,1-1-1,-1 1 12,-1-2-144,2 1-15,-1 0-1,1-1 1,-1 1 0,0 0 0,0 0 0,1 0 0,-1 0-1,0 1 1,0-1 0,0 0 0,0 0 0,0 0-1,0 1 1,0-1 159,-1 0-836,0-1 1,0 1-1,0 0 0,0-1 0,1 0 0,-1 1 0,1-1 1,-2-1 835,-21-27-9027,0 4 3341,7 7 1971,17 19 3667,0-1 0,-1 0 1,1 1-1,0-1 0,0 0 1,-1 1-1,1-1 1,0 0-1,0 1 0,0-1 1,0 0-1,0 0 0,0 0 48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1:10:22.029"/>
    </inkml:context>
    <inkml:brush xml:id="br0">
      <inkml:brushProperty name="width" value="0.05" units="cm"/>
      <inkml:brushProperty name="height" value="0.05" units="cm"/>
      <inkml:brushProperty name="color" value="#E71224"/>
    </inkml:brush>
  </inkml:definitions>
  <inkml:trace contextRef="#ctx0" brushRef="#br0">3682 732 8616,'-7'-6'1436,"6"5"-989,-1-1 0,1 1 0,0 0 0,-1 0 0,1 0 0,0-1 0,0 1 0,0-1 1,-1 1-1,2-1 0,-1 1 0,0-1 0,0 0 0,0 1 0,1-1 0,-1 0 0,1 1 0,0-1 0,-1 0-447,1-1 67,-1 0 0,1 0 1,-1 0-1,0 0 1,0 0-1,0 0 1,0 0-1,-1 1 1,1-1-1,-1 0 0,0 1 1,1-1-1,-1 1 1,0 0-1,0 0 1,-3-2-68,-14-19 431,16 19-258,-1 0-1,0 0 0,1 0 1,-2 1-1,1-1 1,0 1-1,-1 0 0,1 0 1,-4 0-173,-2-3 408,1 1 22,-1 1 1,0 0 0,0 0 0,-8-1-431,7 2 163,1 0 1,0-1-1,0 0 1,0-1 0,-2-1-164,-36-27 889,-43-38-889,3 1 392,64 53-232,0 1 0,-24-10-160,21 13 81,-2 1 0,0 1 1,0 2-1,0 0 0,-13 0-81,-72-18 204,20 3-109,-140-35 44,84 21 63,69 15 41,-1 4 0,-9 2-243,-86-2 73,86 11-66,45 3-1,0 2-1,-29 3-5,-203 8 230,28 2-300,196-5 70,0 3 1,-49 14-1,77-16 10,20-5-8,-131 33-32,98-23-25,0 3-1,-14 7 56,-120 64-75,59-28 11,85-41 16,1 2 0,-18 15 48,16-9-52,2 2-1,0 0 1,1 3 0,2 0 0,-12 19 52,31-39-28,0 0 0,1 1 0,0 0 1,1 0-1,0 0 0,1 0 1,-1 1-1,2-1 0,0 1 1,0 0-1,1-1 0,0 1 1,1 0-1,0 0 0,1 0 0,0 0 28,5 12-48,-1-1-1,2 0 0,1-1 1,4 7 48,10 19-3,12 15 3,-18-35-20,1 0 0,2-1-1,1-1 1,0-1 0,2-1 0,1 0 0,1-2 0,0-1-1,13 7 21,5-1-19,0-3 0,14 5 19,8 3 33,-9-2-2,129 63-9,84 17-128,-82-34-1,-18-9 32,15-3 75,31 2 118,-193-59-104,206 59 153,-117-38 31,11-3-198,-57-15 138,0-2 0,1-4 0,46-3-138,-20-6 228,1-4 0,14-8-228,19-8 135,-2-5 0,-1-6 1,91-42-136,-80 22 314,65-42-314,-147 71 166,28-23-166,5-13 122,-60 45-84,-3 3-3,11-9 101,6-8-136,-18 12 104,0-1 0,7-12-104,-9 10 83,-2 0 0,0-1 1,10-22-84,-18 29 0,0-1 0,-1 0 0,-1 0 1,-1-1-1,3-19 0,-5 19-101,-2 1 0,0-1 0,-1 0 0,-1 1-1,0-1 1,-2 1 0,0-1 0,-2 1 0,0 0 0,-1 0 0,-1 1 0,0 0 0,-2 0-1,0 0 1,-1 1 0,0 1 0,-4-3 101,2 4-399,-1 0 0,0 1 0,-1 1 1,-1 0-1,0 1 0,-1 1 0,-16-10 399,-2 4-1436,0 0 0,-1 2 0,-19-4 1436,16 7-2095,0 2 0,-1 2 0,0 1 1,-5 2 2094,-155-7-8510,198 12 8487,-143-2-3112,105 2 3056,-16 0 79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7B768-A17B-4B19-B948-319665D7DDFC}"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C41A3-BEDC-48BB-AC01-342E23CEDE09}" type="slidenum">
              <a:rPr lang="en-US" smtClean="0"/>
              <a:t>‹#›</a:t>
            </a:fld>
            <a:endParaRPr lang="en-US"/>
          </a:p>
        </p:txBody>
      </p:sp>
    </p:spTree>
    <p:extLst>
      <p:ext uri="{BB962C8B-B14F-4D97-AF65-F5344CB8AC3E}">
        <p14:creationId xmlns:p14="http://schemas.microsoft.com/office/powerpoint/2010/main" val="1628524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Personality Types made up of combinations of 4 Personality Keys</a:t>
            </a:r>
          </a:p>
          <a:p>
            <a:endParaRPr lang="en-US" dirty="0"/>
          </a:p>
          <a:p>
            <a:r>
              <a:rPr lang="en-US" dirty="0"/>
              <a:t>There is significant overlap between Personality Types due to this.</a:t>
            </a:r>
          </a:p>
        </p:txBody>
      </p:sp>
      <p:sp>
        <p:nvSpPr>
          <p:cNvPr id="4" name="Slide Number Placeholder 3"/>
          <p:cNvSpPr>
            <a:spLocks noGrp="1"/>
          </p:cNvSpPr>
          <p:nvPr>
            <p:ph type="sldNum" sz="quarter" idx="5"/>
          </p:nvPr>
        </p:nvSpPr>
        <p:spPr/>
        <p:txBody>
          <a:bodyPr/>
          <a:lstStyle/>
          <a:p>
            <a:fld id="{963C41A3-BEDC-48BB-AC01-342E23CEDE09}" type="slidenum">
              <a:rPr lang="en-US" smtClean="0"/>
              <a:t>3</a:t>
            </a:fld>
            <a:endParaRPr lang="en-US"/>
          </a:p>
        </p:txBody>
      </p:sp>
    </p:spTree>
    <p:extLst>
      <p:ext uri="{BB962C8B-B14F-4D97-AF65-F5344CB8AC3E}">
        <p14:creationId xmlns:p14="http://schemas.microsoft.com/office/powerpoint/2010/main" val="3337335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3C41A3-BEDC-48BB-AC01-342E23CEDE09}" type="slidenum">
              <a:rPr lang="en-US" smtClean="0"/>
              <a:t>20</a:t>
            </a:fld>
            <a:endParaRPr lang="en-US"/>
          </a:p>
        </p:txBody>
      </p:sp>
    </p:spTree>
    <p:extLst>
      <p:ext uri="{BB962C8B-B14F-4D97-AF65-F5344CB8AC3E}">
        <p14:creationId xmlns:p14="http://schemas.microsoft.com/office/powerpoint/2010/main" val="843308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Personality Types made up of combinations of 4 Personality Keys</a:t>
            </a:r>
          </a:p>
          <a:p>
            <a:endParaRPr lang="en-US" dirty="0"/>
          </a:p>
          <a:p>
            <a:r>
              <a:rPr lang="en-US" dirty="0"/>
              <a:t>There is significant overlap between Personality Types due to this.</a:t>
            </a:r>
          </a:p>
        </p:txBody>
      </p:sp>
      <p:sp>
        <p:nvSpPr>
          <p:cNvPr id="4" name="Slide Number Placeholder 3"/>
          <p:cNvSpPr>
            <a:spLocks noGrp="1"/>
          </p:cNvSpPr>
          <p:nvPr>
            <p:ph type="sldNum" sz="quarter" idx="5"/>
          </p:nvPr>
        </p:nvSpPr>
        <p:spPr/>
        <p:txBody>
          <a:bodyPr/>
          <a:lstStyle/>
          <a:p>
            <a:fld id="{963C41A3-BEDC-48BB-AC01-342E23CEDE09}" type="slidenum">
              <a:rPr lang="en-US" smtClean="0"/>
              <a:t>4</a:t>
            </a:fld>
            <a:endParaRPr lang="en-US"/>
          </a:p>
        </p:txBody>
      </p:sp>
    </p:spTree>
    <p:extLst>
      <p:ext uri="{BB962C8B-B14F-4D97-AF65-F5344CB8AC3E}">
        <p14:creationId xmlns:p14="http://schemas.microsoft.com/office/powerpoint/2010/main" val="1270054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Pre-Processing</a:t>
            </a:r>
          </a:p>
          <a:p>
            <a:r>
              <a:rPr lang="en-US" dirty="0"/>
              <a:t>Stem</a:t>
            </a:r>
          </a:p>
          <a:p>
            <a:r>
              <a:rPr lang="en-US" dirty="0"/>
              <a:t>Lemmatize</a:t>
            </a:r>
          </a:p>
          <a:p>
            <a:r>
              <a:rPr lang="en-US" dirty="0"/>
              <a:t>Define and Remove Stop Words</a:t>
            </a:r>
          </a:p>
        </p:txBody>
      </p:sp>
      <p:sp>
        <p:nvSpPr>
          <p:cNvPr id="4" name="Slide Number Placeholder 3"/>
          <p:cNvSpPr>
            <a:spLocks noGrp="1"/>
          </p:cNvSpPr>
          <p:nvPr>
            <p:ph type="sldNum" sz="quarter" idx="5"/>
          </p:nvPr>
        </p:nvSpPr>
        <p:spPr/>
        <p:txBody>
          <a:bodyPr/>
          <a:lstStyle/>
          <a:p>
            <a:fld id="{963C41A3-BEDC-48BB-AC01-342E23CEDE09}" type="slidenum">
              <a:rPr lang="en-US" smtClean="0"/>
              <a:t>5</a:t>
            </a:fld>
            <a:endParaRPr lang="en-US"/>
          </a:p>
        </p:txBody>
      </p:sp>
    </p:spTree>
    <p:extLst>
      <p:ext uri="{BB962C8B-B14F-4D97-AF65-F5344CB8AC3E}">
        <p14:creationId xmlns:p14="http://schemas.microsoft.com/office/powerpoint/2010/main" val="1667593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KNN could do is .38 accuracy with k=21.</a:t>
            </a:r>
          </a:p>
          <a:p>
            <a:r>
              <a:rPr lang="en-US" dirty="0"/>
              <a:t>ISFP was labeled with the most precision</a:t>
            </a:r>
          </a:p>
          <a:p>
            <a:r>
              <a:rPr lang="en-US" dirty="0"/>
              <a:t>ESFJ, ESFP, ESTJ and ESTP were not recognized at all</a:t>
            </a:r>
          </a:p>
        </p:txBody>
      </p:sp>
      <p:sp>
        <p:nvSpPr>
          <p:cNvPr id="4" name="Slide Number Placeholder 3"/>
          <p:cNvSpPr>
            <a:spLocks noGrp="1"/>
          </p:cNvSpPr>
          <p:nvPr>
            <p:ph type="sldNum" sz="quarter" idx="5"/>
          </p:nvPr>
        </p:nvSpPr>
        <p:spPr/>
        <p:txBody>
          <a:bodyPr/>
          <a:lstStyle/>
          <a:p>
            <a:fld id="{963C41A3-BEDC-48BB-AC01-342E23CEDE09}" type="slidenum">
              <a:rPr lang="en-US" smtClean="0"/>
              <a:t>6</a:t>
            </a:fld>
            <a:endParaRPr lang="en-US"/>
          </a:p>
        </p:txBody>
      </p:sp>
    </p:spTree>
    <p:extLst>
      <p:ext uri="{BB962C8B-B14F-4D97-AF65-F5344CB8AC3E}">
        <p14:creationId xmlns:p14="http://schemas.microsoft.com/office/powerpoint/2010/main" val="2593764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same distribution.  </a:t>
            </a:r>
          </a:p>
          <a:p>
            <a:endParaRPr lang="en-US" dirty="0"/>
          </a:p>
          <a:p>
            <a:r>
              <a:rPr lang="en-US" dirty="0"/>
              <a:t>15% test value set</a:t>
            </a:r>
          </a:p>
          <a:p>
            <a:endParaRPr lang="en-US" dirty="0"/>
          </a:p>
          <a:p>
            <a:r>
              <a:rPr lang="en-US" dirty="0"/>
              <a:t>Using all the labels, not sub-setting or combination/feature reduction.</a:t>
            </a:r>
          </a:p>
          <a:p>
            <a:endParaRPr lang="en-US" dirty="0"/>
          </a:p>
          <a:p>
            <a:r>
              <a:rPr lang="en-US" dirty="0"/>
              <a:t>Big green one is INFP,</a:t>
            </a:r>
          </a:p>
          <a:p>
            <a:endParaRPr lang="en-US" dirty="0"/>
          </a:p>
          <a:p>
            <a:r>
              <a:rPr lang="en-US" dirty="0"/>
              <a:t>INFJ….bonus </a:t>
            </a:r>
          </a:p>
        </p:txBody>
      </p:sp>
      <p:sp>
        <p:nvSpPr>
          <p:cNvPr id="4" name="Slide Number Placeholder 3"/>
          <p:cNvSpPr>
            <a:spLocks noGrp="1"/>
          </p:cNvSpPr>
          <p:nvPr>
            <p:ph type="sldNum" sz="quarter" idx="5"/>
          </p:nvPr>
        </p:nvSpPr>
        <p:spPr/>
        <p:txBody>
          <a:bodyPr/>
          <a:lstStyle/>
          <a:p>
            <a:fld id="{963C41A3-BEDC-48BB-AC01-342E23CEDE09}" type="slidenum">
              <a:rPr lang="en-US" smtClean="0"/>
              <a:t>7</a:t>
            </a:fld>
            <a:endParaRPr lang="en-US"/>
          </a:p>
        </p:txBody>
      </p:sp>
    </p:spTree>
    <p:extLst>
      <p:ext uri="{BB962C8B-B14F-4D97-AF65-F5344CB8AC3E}">
        <p14:creationId xmlns:p14="http://schemas.microsoft.com/office/powerpoint/2010/main" val="940539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Majority rule is a 19.01% and is only INFP</a:t>
            </a:r>
          </a:p>
          <a:p>
            <a:endParaRPr lang="en-US" dirty="0"/>
          </a:p>
          <a:p>
            <a:r>
              <a:rPr lang="en-US" dirty="0"/>
              <a:t>Basic analysis,  is a naïve </a:t>
            </a:r>
            <a:r>
              <a:rPr lang="en-US" dirty="0" err="1"/>
              <a:t>bayes</a:t>
            </a:r>
            <a:r>
              <a:rPr lang="en-US" dirty="0"/>
              <a:t>, with 0 stop words, no stemming, or </a:t>
            </a:r>
            <a:r>
              <a:rPr lang="en-US" dirty="0" err="1"/>
              <a:t>lemitization</a:t>
            </a:r>
            <a:r>
              <a:rPr lang="en-US" dirty="0"/>
              <a:t> etc. count vectorizer.  </a:t>
            </a:r>
          </a:p>
          <a:p>
            <a:endParaRPr lang="en-US" dirty="0"/>
          </a:p>
          <a:p>
            <a:r>
              <a:rPr lang="en-US" dirty="0"/>
              <a:t>Why do this, to show the need for more effort.  If this predicted already at 99.9% there would be such a small return on value, that you wouldn’t need our expertise.</a:t>
            </a:r>
          </a:p>
          <a:p>
            <a:endParaRPr lang="en-US" dirty="0"/>
          </a:p>
          <a:p>
            <a:r>
              <a:rPr lang="en-US" dirty="0"/>
              <a:t>Hence, we went all out, of </a:t>
            </a:r>
          </a:p>
        </p:txBody>
      </p:sp>
      <p:sp>
        <p:nvSpPr>
          <p:cNvPr id="4" name="Slide Number Placeholder 3"/>
          <p:cNvSpPr>
            <a:spLocks noGrp="1"/>
          </p:cNvSpPr>
          <p:nvPr>
            <p:ph type="sldNum" sz="quarter" idx="5"/>
          </p:nvPr>
        </p:nvSpPr>
        <p:spPr/>
        <p:txBody>
          <a:bodyPr/>
          <a:lstStyle/>
          <a:p>
            <a:fld id="{963C41A3-BEDC-48BB-AC01-342E23CEDE09}" type="slidenum">
              <a:rPr lang="en-US" smtClean="0"/>
              <a:t>8</a:t>
            </a:fld>
            <a:endParaRPr lang="en-US"/>
          </a:p>
        </p:txBody>
      </p:sp>
    </p:spTree>
    <p:extLst>
      <p:ext uri="{BB962C8B-B14F-4D97-AF65-F5344CB8AC3E}">
        <p14:creationId xmlns:p14="http://schemas.microsoft.com/office/powerpoint/2010/main" val="416160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More than these SVM were tested, Linear just did the best</a:t>
            </a:r>
          </a:p>
          <a:p>
            <a:pPr marL="171450" indent="-171450">
              <a:buFont typeface="Arial" panose="020B0604020202020204" pitchFamily="34" charset="0"/>
              <a:buChar char="•"/>
            </a:pPr>
            <a:r>
              <a:rPr lang="en-US" dirty="0"/>
              <a:t>Other methods like </a:t>
            </a:r>
            <a:r>
              <a:rPr lang="en-US" dirty="0" err="1"/>
              <a:t>RandomForest</a:t>
            </a:r>
            <a:r>
              <a:rPr lang="en-US" dirty="0"/>
              <a:t> Classifier was also looked at and will be discussed in the supplement discovery</a:t>
            </a:r>
          </a:p>
          <a:p>
            <a:pPr marL="171450" indent="-171450">
              <a:buFont typeface="Arial" panose="020B0604020202020204" pitchFamily="34" charset="0"/>
              <a:buChar char="•"/>
            </a:pPr>
            <a:r>
              <a:rPr lang="en-US" dirty="0"/>
              <a:t>Stop words and a count </a:t>
            </a:r>
            <a:r>
              <a:rPr lang="en-US" dirty="0" err="1"/>
              <a:t>vectorizor</a:t>
            </a:r>
            <a:r>
              <a:rPr lang="en-US" dirty="0"/>
              <a:t>, along with a porter stemmer.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63C41A3-BEDC-48BB-AC01-342E23CEDE09}" type="slidenum">
              <a:rPr lang="en-US" smtClean="0"/>
              <a:t>9</a:t>
            </a:fld>
            <a:endParaRPr lang="en-US"/>
          </a:p>
        </p:txBody>
      </p:sp>
    </p:spTree>
    <p:extLst>
      <p:ext uri="{BB962C8B-B14F-4D97-AF65-F5344CB8AC3E}">
        <p14:creationId xmlns:p14="http://schemas.microsoft.com/office/powerpoint/2010/main" val="3473114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Sklearn MLP model preformed the best.</a:t>
            </a:r>
          </a:p>
          <a:p>
            <a:pPr lvl="1"/>
            <a:r>
              <a:rPr lang="en-US" dirty="0"/>
              <a:t>Applied stop-words</a:t>
            </a:r>
          </a:p>
          <a:p>
            <a:pPr lvl="1"/>
            <a:r>
              <a:rPr lang="en-US" dirty="0"/>
              <a:t>TF-IDF</a:t>
            </a:r>
          </a:p>
          <a:p>
            <a:pPr lvl="1"/>
            <a:r>
              <a:rPr lang="en-US" dirty="0"/>
              <a:t>Potter Stemmer</a:t>
            </a:r>
          </a:p>
          <a:p>
            <a:r>
              <a:rPr lang="en-US" dirty="0"/>
              <a:t>Values were 72.07 – 74.19 %</a:t>
            </a:r>
          </a:p>
          <a:p>
            <a:r>
              <a:rPr lang="en-US" dirty="0"/>
              <a:t>On various holdout</a:t>
            </a:r>
          </a:p>
          <a:p>
            <a:endParaRPr lang="en-US" dirty="0"/>
          </a:p>
          <a:p>
            <a:r>
              <a:rPr lang="en-US" dirty="0"/>
              <a:t>Largest incorrect guesses are when </a:t>
            </a:r>
            <a:r>
              <a:rPr lang="en-US" dirty="0" err="1"/>
              <a:t>realtitvily</a:t>
            </a:r>
            <a:r>
              <a:rPr lang="en-US" dirty="0"/>
              <a:t> 3 of the 4 same personalities.</a:t>
            </a:r>
          </a:p>
          <a:p>
            <a:r>
              <a:rPr lang="en-US" dirty="0"/>
              <a:t>Also it is assuming that topic or sentiment or other such factors didn’t come into play.  Hence, I am not sure I would want to try and specify more in using this dataset.</a:t>
            </a:r>
          </a:p>
          <a:p>
            <a:endParaRPr lang="en-US" dirty="0"/>
          </a:p>
          <a:p>
            <a:endParaRPr lang="en-US" dirty="0"/>
          </a:p>
          <a:p>
            <a:r>
              <a:rPr lang="en-US" dirty="0"/>
              <a:t>However, results are for a hold out is for when not stemming .  </a:t>
            </a:r>
            <a:r>
              <a:rPr lang="en-US" dirty="0" err="1"/>
              <a:t>Coverned</a:t>
            </a:r>
            <a:r>
              <a:rPr lang="en-US" dirty="0"/>
              <a:t> in next section</a:t>
            </a:r>
          </a:p>
          <a:p>
            <a:endParaRPr lang="en-US" dirty="0"/>
          </a:p>
        </p:txBody>
      </p:sp>
      <p:sp>
        <p:nvSpPr>
          <p:cNvPr id="4" name="Slide Number Placeholder 3"/>
          <p:cNvSpPr>
            <a:spLocks noGrp="1"/>
          </p:cNvSpPr>
          <p:nvPr>
            <p:ph type="sldNum" sz="quarter" idx="5"/>
          </p:nvPr>
        </p:nvSpPr>
        <p:spPr/>
        <p:txBody>
          <a:bodyPr/>
          <a:lstStyle/>
          <a:p>
            <a:fld id="{963C41A3-BEDC-48BB-AC01-342E23CEDE09}" type="slidenum">
              <a:rPr lang="en-US" smtClean="0"/>
              <a:t>10</a:t>
            </a:fld>
            <a:endParaRPr lang="en-US"/>
          </a:p>
        </p:txBody>
      </p:sp>
    </p:spTree>
    <p:extLst>
      <p:ext uri="{BB962C8B-B14F-4D97-AF65-F5344CB8AC3E}">
        <p14:creationId xmlns:p14="http://schemas.microsoft.com/office/powerpoint/2010/main" val="3064292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 model, ran into an issue, when trying to do a stemmer inside a pipeline.  Was trying to get it to be a function where you feed it a file or text and it just runs it through, I could always get it when a stemmer is not applied to the pipeline</a:t>
            </a:r>
          </a:p>
          <a:p>
            <a:r>
              <a:rPr lang="en-US" dirty="0"/>
              <a:t>Guessing something to do with the local defined vs. globally defined function more time, would have liked to smooth it out, but interesting </a:t>
            </a:r>
            <a:r>
              <a:rPr lang="en-US" dirty="0" err="1"/>
              <a:t>nune</a:t>
            </a:r>
            <a:r>
              <a:rPr lang="en-US" dirty="0"/>
              <a:t> the </a:t>
            </a:r>
            <a:r>
              <a:rPr lang="en-US" dirty="0" err="1"/>
              <a:t>lesss</a:t>
            </a:r>
            <a:endParaRPr lang="en-US" dirty="0"/>
          </a:p>
          <a:p>
            <a:r>
              <a:rPr lang="en-US" dirty="0"/>
              <a:t>But that is why 70 vs. mid-70 for accuracy</a:t>
            </a:r>
          </a:p>
          <a:p>
            <a:endParaRPr lang="en-US" dirty="0"/>
          </a:p>
          <a:p>
            <a:r>
              <a:rPr lang="en-US" dirty="0"/>
              <a:t>So we fed it some precedential </a:t>
            </a:r>
            <a:r>
              <a:rPr lang="en-US" dirty="0" err="1"/>
              <a:t>speaches</a:t>
            </a:r>
            <a:r>
              <a:rPr lang="en-US" dirty="0"/>
              <a:t>, tweets, </a:t>
            </a:r>
            <a:r>
              <a:rPr lang="en-US" dirty="0" err="1"/>
              <a:t>etc</a:t>
            </a:r>
            <a:r>
              <a:rPr lang="en-US" dirty="0"/>
              <a:t>, to see what I predicted.</a:t>
            </a:r>
          </a:p>
          <a:p>
            <a:endParaRPr lang="en-US" dirty="0"/>
          </a:p>
          <a:p>
            <a:endParaRPr lang="en-US" dirty="0"/>
          </a:p>
          <a:p>
            <a:r>
              <a:rPr lang="en-US" dirty="0"/>
              <a:t>Weakness, it won’t predict, and most models won’t predict these two values.  Guessing too small footprint in dataset.</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63C41A3-BEDC-48BB-AC01-342E23CEDE09}" type="slidenum">
              <a:rPr lang="en-US" smtClean="0"/>
              <a:t>19</a:t>
            </a:fld>
            <a:endParaRPr lang="en-US"/>
          </a:p>
        </p:txBody>
      </p:sp>
    </p:spTree>
    <p:extLst>
      <p:ext uri="{BB962C8B-B14F-4D97-AF65-F5344CB8AC3E}">
        <p14:creationId xmlns:p14="http://schemas.microsoft.com/office/powerpoint/2010/main" val="2417932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6/10/2020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6/10/2020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6/10/2020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customXml" Target="../ink/ink2.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customXml" Target="../ink/ink5.xml"/><Relationship Id="rId7" Type="http://schemas.openxmlformats.org/officeDocument/2006/relationships/image" Target="../media/image46.emf"/><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38.jpg"/><Relationship Id="rId10" Type="http://schemas.openxmlformats.org/officeDocument/2006/relationships/image" Target="../media/image48.emf"/><Relationship Id="rId4" Type="http://schemas.openxmlformats.org/officeDocument/2006/relationships/image" Target="../media/image44.emf"/><Relationship Id="rId9" Type="http://schemas.openxmlformats.org/officeDocument/2006/relationships/customXml" Target="../ink/ink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AA7046F-3DC4-4996-B42C-31E3C158FF20}"/>
              </a:ext>
            </a:extLst>
          </p:cNvPr>
          <p:cNvSpPr>
            <a:spLocks noGrp="1"/>
          </p:cNvSpPr>
          <p:nvPr>
            <p:ph type="subTitle" idx="1"/>
          </p:nvPr>
        </p:nvSpPr>
        <p:spPr>
          <a:xfrm>
            <a:off x="8499764" y="3510422"/>
            <a:ext cx="3687697" cy="2734514"/>
          </a:xfrm>
        </p:spPr>
        <p:txBody>
          <a:bodyPr>
            <a:normAutofit lnSpcReduction="10000"/>
          </a:bodyPr>
          <a:lstStyle/>
          <a:p>
            <a:r>
              <a:rPr lang="en-US" sz="2000" b="1" i="1" dirty="0"/>
              <a:t>IST 736 – Text mining</a:t>
            </a:r>
          </a:p>
          <a:p>
            <a:r>
              <a:rPr lang="en-US" b="1" i="1" dirty="0"/>
              <a:t>Authors:</a:t>
            </a:r>
          </a:p>
          <a:p>
            <a:r>
              <a:rPr lang="en-US" dirty="0"/>
              <a:t>	Jonathan Ortiz</a:t>
            </a:r>
          </a:p>
          <a:p>
            <a:r>
              <a:rPr lang="en-US" dirty="0"/>
              <a:t>	</a:t>
            </a:r>
            <a:r>
              <a:rPr lang="en-US" dirty="0" err="1"/>
              <a:t>Maryse</a:t>
            </a:r>
            <a:r>
              <a:rPr lang="en-US" dirty="0"/>
              <a:t> </a:t>
            </a:r>
            <a:r>
              <a:rPr lang="en-US" dirty="0" err="1"/>
              <a:t>khoury</a:t>
            </a:r>
            <a:endParaRPr lang="en-US" dirty="0"/>
          </a:p>
          <a:p>
            <a:r>
              <a:rPr lang="en-US" dirty="0"/>
              <a:t>	Neal bates</a:t>
            </a:r>
          </a:p>
          <a:p>
            <a:r>
              <a:rPr lang="en-US" dirty="0"/>
              <a:t>	Sandra Haskins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146552">
            <a:off x="502133" y="912504"/>
            <a:ext cx="6941819" cy="35239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858" y="4416136"/>
            <a:ext cx="3316905" cy="1920313"/>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388" y="1211687"/>
            <a:ext cx="4946073" cy="141457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373005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34E24-699F-409D-BD77-E941DC3920FC}"/>
              </a:ext>
            </a:extLst>
          </p:cNvPr>
          <p:cNvSpPr>
            <a:spLocks noGrp="1"/>
          </p:cNvSpPr>
          <p:nvPr>
            <p:ph type="title"/>
          </p:nvPr>
        </p:nvSpPr>
        <p:spPr>
          <a:xfrm>
            <a:off x="1451579" y="804519"/>
            <a:ext cx="9603275" cy="1049235"/>
          </a:xfrm>
        </p:spPr>
        <p:txBody>
          <a:bodyPr/>
          <a:lstStyle/>
          <a:p>
            <a:r>
              <a:rPr lang="en-US" dirty="0"/>
              <a:t>Deep Neural network </a:t>
            </a:r>
          </a:p>
        </p:txBody>
      </p:sp>
      <p:pic>
        <p:nvPicPr>
          <p:cNvPr id="4" name="Picture 3">
            <a:extLst>
              <a:ext uri="{FF2B5EF4-FFF2-40B4-BE49-F238E27FC236}">
                <a16:creationId xmlns:a16="http://schemas.microsoft.com/office/drawing/2014/main" id="{CC6D3EF6-D503-468E-883D-1D5F9A5E8870}"/>
              </a:ext>
            </a:extLst>
          </p:cNvPr>
          <p:cNvPicPr>
            <a:picLocks noChangeAspect="1"/>
          </p:cNvPicPr>
          <p:nvPr/>
        </p:nvPicPr>
        <p:blipFill>
          <a:blip r:embed="rId3"/>
          <a:stretch>
            <a:fillRect/>
          </a:stretch>
        </p:blipFill>
        <p:spPr>
          <a:xfrm>
            <a:off x="1021302" y="1975525"/>
            <a:ext cx="6238875" cy="533400"/>
          </a:xfrm>
          <a:prstGeom prst="rect">
            <a:avLst/>
          </a:prstGeom>
        </p:spPr>
      </p:pic>
      <p:pic>
        <p:nvPicPr>
          <p:cNvPr id="6" name="Picture 5">
            <a:extLst>
              <a:ext uri="{FF2B5EF4-FFF2-40B4-BE49-F238E27FC236}">
                <a16:creationId xmlns:a16="http://schemas.microsoft.com/office/drawing/2014/main" id="{70729EAA-0C8B-4B94-8306-53B5A48355C5}"/>
              </a:ext>
            </a:extLst>
          </p:cNvPr>
          <p:cNvPicPr>
            <a:picLocks noChangeAspect="1"/>
          </p:cNvPicPr>
          <p:nvPr/>
        </p:nvPicPr>
        <p:blipFill>
          <a:blip r:embed="rId4"/>
          <a:stretch>
            <a:fillRect/>
          </a:stretch>
        </p:blipFill>
        <p:spPr>
          <a:xfrm>
            <a:off x="1021302" y="2615783"/>
            <a:ext cx="3472877" cy="3466585"/>
          </a:xfrm>
          <a:prstGeom prst="rect">
            <a:avLst/>
          </a:prstGeom>
        </p:spPr>
      </p:pic>
      <p:sp>
        <p:nvSpPr>
          <p:cNvPr id="53" name="Content Placeholder 2">
            <a:extLst>
              <a:ext uri="{FF2B5EF4-FFF2-40B4-BE49-F238E27FC236}">
                <a16:creationId xmlns:a16="http://schemas.microsoft.com/office/drawing/2014/main" id="{A7E0DD2F-E248-4D8C-AECB-A3D0F5158A52}"/>
              </a:ext>
            </a:extLst>
          </p:cNvPr>
          <p:cNvSpPr txBox="1">
            <a:spLocks/>
          </p:cNvSpPr>
          <p:nvPr/>
        </p:nvSpPr>
        <p:spPr>
          <a:xfrm>
            <a:off x="5869393" y="3132311"/>
            <a:ext cx="3801357" cy="214980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Accuracy = 70%</a:t>
            </a:r>
          </a:p>
          <a:p>
            <a:pPr lvl="1"/>
            <a:r>
              <a:rPr lang="en-US" dirty="0"/>
              <a:t>*Due to prediction model</a:t>
            </a:r>
          </a:p>
          <a:p>
            <a:r>
              <a:rPr lang="en-US" dirty="0"/>
              <a:t>Largest Incorrect Guesses:</a:t>
            </a:r>
          </a:p>
          <a:p>
            <a:pPr lvl="1"/>
            <a:r>
              <a:rPr lang="en-US" dirty="0"/>
              <a:t>ISFJ – ESFJ</a:t>
            </a:r>
          </a:p>
          <a:p>
            <a:pPr lvl="1"/>
            <a:r>
              <a:rPr lang="en-US" dirty="0"/>
              <a:t>INFJ - INSJ</a:t>
            </a:r>
          </a:p>
        </p:txBody>
      </p:sp>
      <p:sp>
        <p:nvSpPr>
          <p:cNvPr id="7" name="Rectangle: Rounded Corners 6">
            <a:extLst>
              <a:ext uri="{FF2B5EF4-FFF2-40B4-BE49-F238E27FC236}">
                <a16:creationId xmlns:a16="http://schemas.microsoft.com/office/drawing/2014/main" id="{BFA96E08-DD2B-4647-80A6-3ACF6EC96484}"/>
              </a:ext>
            </a:extLst>
          </p:cNvPr>
          <p:cNvSpPr/>
          <p:nvPr/>
        </p:nvSpPr>
        <p:spPr>
          <a:xfrm>
            <a:off x="2928025" y="4212885"/>
            <a:ext cx="340468" cy="2723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BFEC7CB9-A424-4948-9662-047F00EBBAD5}"/>
              </a:ext>
            </a:extLst>
          </p:cNvPr>
          <p:cNvSpPr/>
          <p:nvPr/>
        </p:nvSpPr>
        <p:spPr>
          <a:xfrm>
            <a:off x="3304161" y="3292810"/>
            <a:ext cx="340468" cy="2723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0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 grpId="0" animBg="1"/>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DBB6-0A51-4B89-82EC-75DFCE043C9C}"/>
              </a:ext>
            </a:extLst>
          </p:cNvPr>
          <p:cNvSpPr>
            <a:spLocks noGrp="1"/>
          </p:cNvSpPr>
          <p:nvPr>
            <p:ph type="title"/>
          </p:nvPr>
        </p:nvSpPr>
        <p:spPr>
          <a:xfrm>
            <a:off x="490417" y="2037543"/>
            <a:ext cx="3048688" cy="2961861"/>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Random Professors Wall Postings</a:t>
            </a:r>
          </a:p>
        </p:txBody>
      </p:sp>
      <p:pic>
        <p:nvPicPr>
          <p:cNvPr id="4" name="Content Placeholder 3">
            <a:extLst>
              <a:ext uri="{FF2B5EF4-FFF2-40B4-BE49-F238E27FC236}">
                <a16:creationId xmlns:a16="http://schemas.microsoft.com/office/drawing/2014/main" id="{62328101-A4ED-448E-90E4-7A73C71AEAB2}"/>
              </a:ext>
            </a:extLst>
          </p:cNvPr>
          <p:cNvPicPr>
            <a:picLocks noGrp="1" noChangeAspect="1"/>
          </p:cNvPicPr>
          <p:nvPr>
            <p:ph idx="1"/>
          </p:nvPr>
        </p:nvPicPr>
        <p:blipFill rotWithShape="1">
          <a:blip r:embed="rId2"/>
          <a:srcRect l="23841" t="20004" r="4688" b="34609"/>
          <a:stretch/>
        </p:blipFill>
        <p:spPr>
          <a:xfrm>
            <a:off x="3932640" y="583421"/>
            <a:ext cx="5885581" cy="2025648"/>
          </a:xfrm>
          <a:prstGeom prst="rect">
            <a:avLst/>
          </a:prstGeom>
        </p:spPr>
      </p:pic>
      <p:pic>
        <p:nvPicPr>
          <p:cNvPr id="5" name="Picture 4">
            <a:extLst>
              <a:ext uri="{FF2B5EF4-FFF2-40B4-BE49-F238E27FC236}">
                <a16:creationId xmlns:a16="http://schemas.microsoft.com/office/drawing/2014/main" id="{FBCBD843-58B8-429D-9B1E-272D80C51779}"/>
              </a:ext>
            </a:extLst>
          </p:cNvPr>
          <p:cNvPicPr>
            <a:picLocks noChangeAspect="1"/>
          </p:cNvPicPr>
          <p:nvPr/>
        </p:nvPicPr>
        <p:blipFill>
          <a:blip r:embed="rId3"/>
          <a:stretch>
            <a:fillRect/>
          </a:stretch>
        </p:blipFill>
        <p:spPr>
          <a:xfrm>
            <a:off x="3932640" y="2855482"/>
            <a:ext cx="4885192" cy="3639682"/>
          </a:xfrm>
          <a:prstGeom prst="rect">
            <a:avLst/>
          </a:prstGeom>
        </p:spPr>
      </p:pic>
      <p:pic>
        <p:nvPicPr>
          <p:cNvPr id="6" name="Picture 5">
            <a:extLst>
              <a:ext uri="{FF2B5EF4-FFF2-40B4-BE49-F238E27FC236}">
                <a16:creationId xmlns:a16="http://schemas.microsoft.com/office/drawing/2014/main" id="{BB71EC26-4F87-4E91-8974-2141FD324BB9}"/>
              </a:ext>
            </a:extLst>
          </p:cNvPr>
          <p:cNvPicPr>
            <a:picLocks noChangeAspect="1"/>
          </p:cNvPicPr>
          <p:nvPr/>
        </p:nvPicPr>
        <p:blipFill rotWithShape="1">
          <a:blip r:embed="rId4"/>
          <a:srcRect l="36739" t="42612" r="38197" b="22337"/>
          <a:stretch/>
        </p:blipFill>
        <p:spPr>
          <a:xfrm>
            <a:off x="9418112" y="3166154"/>
            <a:ext cx="2306069" cy="3614779"/>
          </a:xfrm>
          <a:prstGeom prst="rect">
            <a:avLst/>
          </a:prstGeom>
        </p:spPr>
      </p:pic>
      <p:sp>
        <p:nvSpPr>
          <p:cNvPr id="7" name="Title 1">
            <a:extLst>
              <a:ext uri="{FF2B5EF4-FFF2-40B4-BE49-F238E27FC236}">
                <a16:creationId xmlns:a16="http://schemas.microsoft.com/office/drawing/2014/main" id="{B851E11A-94CC-4280-B37E-5F2BE559B10C}"/>
              </a:ext>
            </a:extLst>
          </p:cNvPr>
          <p:cNvSpPr txBox="1">
            <a:spLocks/>
          </p:cNvSpPr>
          <p:nvPr/>
        </p:nvSpPr>
        <p:spPr>
          <a:xfrm>
            <a:off x="1421761" y="655374"/>
            <a:ext cx="9603275"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Demo:</a:t>
            </a:r>
          </a:p>
        </p:txBody>
      </p:sp>
    </p:spTree>
    <p:extLst>
      <p:ext uri="{BB962C8B-B14F-4D97-AF65-F5344CB8AC3E}">
        <p14:creationId xmlns:p14="http://schemas.microsoft.com/office/powerpoint/2010/main" val="704359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FF6D-AD50-4B47-954F-0CAE7EB41DF4}"/>
              </a:ext>
            </a:extLst>
          </p:cNvPr>
          <p:cNvSpPr>
            <a:spLocks noGrp="1"/>
          </p:cNvSpPr>
          <p:nvPr>
            <p:ph type="title"/>
          </p:nvPr>
        </p:nvSpPr>
        <p:spPr>
          <a:xfrm>
            <a:off x="1451579" y="804519"/>
            <a:ext cx="9603275" cy="1049235"/>
          </a:xfrm>
          <a:prstGeom prst="ellipse">
            <a:avLst/>
          </a:prstGeom>
        </p:spPr>
        <p:txBody>
          <a:bodyPr>
            <a:normAutofit/>
          </a:bodyPr>
          <a:lstStyle/>
          <a:p>
            <a:r>
              <a:rPr lang="en-US" dirty="0"/>
              <a:t>Areas of Opportunity</a:t>
            </a:r>
          </a:p>
        </p:txBody>
      </p:sp>
      <p:graphicFrame>
        <p:nvGraphicFramePr>
          <p:cNvPr id="5" name="Content Placeholder 2">
            <a:extLst>
              <a:ext uri="{FF2B5EF4-FFF2-40B4-BE49-F238E27FC236}">
                <a16:creationId xmlns:a16="http://schemas.microsoft.com/office/drawing/2014/main" id="{1BF283BB-96CE-4D39-8076-FF03C9B34EBF}"/>
              </a:ext>
            </a:extLst>
          </p:cNvPr>
          <p:cNvGraphicFramePr>
            <a:graphicFrameLocks noGrp="1"/>
          </p:cNvGraphicFramePr>
          <p:nvPr>
            <p:ph idx="1"/>
            <p:extLst>
              <p:ext uri="{D42A27DB-BD31-4B8C-83A1-F6EECF244321}">
                <p14:modId xmlns:p14="http://schemas.microsoft.com/office/powerpoint/2010/main" val="1284839780"/>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1931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37B1-EEED-4570-B997-E3DE31B14122}"/>
              </a:ext>
            </a:extLst>
          </p:cNvPr>
          <p:cNvSpPr>
            <a:spLocks noGrp="1"/>
          </p:cNvSpPr>
          <p:nvPr>
            <p:ph type="title"/>
          </p:nvPr>
        </p:nvSpPr>
        <p:spPr>
          <a:xfrm>
            <a:off x="1451578" y="342420"/>
            <a:ext cx="9603275" cy="1049235"/>
          </a:xfrm>
        </p:spPr>
        <p:txBody>
          <a:bodyPr>
            <a:normAutofit fontScale="90000"/>
          </a:bodyPr>
          <a:lstStyle/>
          <a:p>
            <a:r>
              <a:rPr lang="en-US" sz="6000" dirty="0"/>
              <a:t>Appendix: Additional Information</a:t>
            </a:r>
          </a:p>
        </p:txBody>
      </p:sp>
    </p:spTree>
    <p:extLst>
      <p:ext uri="{BB962C8B-B14F-4D97-AF65-F5344CB8AC3E}">
        <p14:creationId xmlns:p14="http://schemas.microsoft.com/office/powerpoint/2010/main" val="1182980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5F56-FB5E-4876-A1B2-36E292BF073B}"/>
              </a:ext>
            </a:extLst>
          </p:cNvPr>
          <p:cNvSpPr>
            <a:spLocks noGrp="1"/>
          </p:cNvSpPr>
          <p:nvPr>
            <p:ph type="title"/>
          </p:nvPr>
        </p:nvSpPr>
        <p:spPr/>
        <p:txBody>
          <a:bodyPr/>
          <a:lstStyle/>
          <a:p>
            <a:r>
              <a:rPr lang="en-US" dirty="0"/>
              <a:t>SVM’s Using Boolean Vectorizer</a:t>
            </a:r>
          </a:p>
        </p:txBody>
      </p:sp>
      <p:sp>
        <p:nvSpPr>
          <p:cNvPr id="3" name="Content Placeholder 2">
            <a:extLst>
              <a:ext uri="{FF2B5EF4-FFF2-40B4-BE49-F238E27FC236}">
                <a16:creationId xmlns:a16="http://schemas.microsoft.com/office/drawing/2014/main" id="{94587DC1-1496-4464-8638-319ADCA3C191}"/>
              </a:ext>
            </a:extLst>
          </p:cNvPr>
          <p:cNvSpPr>
            <a:spLocks noGrp="1"/>
          </p:cNvSpPr>
          <p:nvPr>
            <p:ph idx="1"/>
          </p:nvPr>
        </p:nvSpPr>
        <p:spPr>
          <a:xfrm>
            <a:off x="7097232" y="3183241"/>
            <a:ext cx="4166191" cy="2005447"/>
          </a:xfrm>
        </p:spPr>
        <p:txBody>
          <a:bodyPr>
            <a:normAutofit/>
          </a:bodyPr>
          <a:lstStyle/>
          <a:p>
            <a:pPr marL="0" indent="0">
              <a:buNone/>
            </a:pPr>
            <a:r>
              <a:rPr lang="en-US" dirty="0"/>
              <a:t>The Linear Kernel had the best result with 51.4% Accuracy </a:t>
            </a:r>
          </a:p>
        </p:txBody>
      </p:sp>
      <p:pic>
        <p:nvPicPr>
          <p:cNvPr id="6" name="Picture 5">
            <a:extLst>
              <a:ext uri="{FF2B5EF4-FFF2-40B4-BE49-F238E27FC236}">
                <a16:creationId xmlns:a16="http://schemas.microsoft.com/office/drawing/2014/main" id="{69D6D2E7-3009-4FF1-841C-8F0BF2FF5DE3}"/>
              </a:ext>
            </a:extLst>
          </p:cNvPr>
          <p:cNvPicPr>
            <a:picLocks noChangeAspect="1"/>
          </p:cNvPicPr>
          <p:nvPr/>
        </p:nvPicPr>
        <p:blipFill rotWithShape="1">
          <a:blip r:embed="rId2"/>
          <a:srcRect l="21920" t="31424" r="49588" b="22336"/>
          <a:stretch/>
        </p:blipFill>
        <p:spPr>
          <a:xfrm>
            <a:off x="2165519" y="2006635"/>
            <a:ext cx="4339034" cy="3960976"/>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E83B6F9-D32C-4C8F-AE98-1A15212AECD0}"/>
                  </a:ext>
                </a:extLst>
              </p14:cNvPr>
              <p14:cNvContentPartPr/>
              <p14:nvPr/>
            </p14:nvContentPartPr>
            <p14:xfrm>
              <a:off x="2165519" y="1786547"/>
              <a:ext cx="1669289" cy="670680"/>
            </p14:xfrm>
          </p:contentPart>
        </mc:Choice>
        <mc:Fallback xmlns="">
          <p:pic>
            <p:nvPicPr>
              <p:cNvPr id="9" name="Ink 8">
                <a:extLst>
                  <a:ext uri="{FF2B5EF4-FFF2-40B4-BE49-F238E27FC236}">
                    <a16:creationId xmlns:a16="http://schemas.microsoft.com/office/drawing/2014/main" id="{BE83B6F9-D32C-4C8F-AE98-1A15212AECD0}"/>
                  </a:ext>
                </a:extLst>
              </p:cNvPr>
              <p:cNvPicPr/>
              <p:nvPr/>
            </p:nvPicPr>
            <p:blipFill>
              <a:blip r:embed="rId4"/>
              <a:stretch>
                <a:fillRect/>
              </a:stretch>
            </p:blipFill>
            <p:spPr>
              <a:xfrm>
                <a:off x="2156519" y="1777547"/>
                <a:ext cx="1686929" cy="688320"/>
              </a:xfrm>
              <a:prstGeom prst="rect">
                <a:avLst/>
              </a:prstGeom>
            </p:spPr>
          </p:pic>
        </mc:Fallback>
      </mc:AlternateContent>
    </p:spTree>
    <p:extLst>
      <p:ext uri="{BB962C8B-B14F-4D97-AF65-F5344CB8AC3E}">
        <p14:creationId xmlns:p14="http://schemas.microsoft.com/office/powerpoint/2010/main" val="926668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5F56-FB5E-4876-A1B2-36E292BF073B}"/>
              </a:ext>
            </a:extLst>
          </p:cNvPr>
          <p:cNvSpPr>
            <a:spLocks noGrp="1"/>
          </p:cNvSpPr>
          <p:nvPr>
            <p:ph type="title"/>
          </p:nvPr>
        </p:nvSpPr>
        <p:spPr/>
        <p:txBody>
          <a:bodyPr/>
          <a:lstStyle/>
          <a:p>
            <a:r>
              <a:rPr lang="en-US" dirty="0"/>
              <a:t>SVM’s Using Count Vectorizer</a:t>
            </a:r>
          </a:p>
        </p:txBody>
      </p:sp>
      <p:sp>
        <p:nvSpPr>
          <p:cNvPr id="3" name="Content Placeholder 2">
            <a:extLst>
              <a:ext uri="{FF2B5EF4-FFF2-40B4-BE49-F238E27FC236}">
                <a16:creationId xmlns:a16="http://schemas.microsoft.com/office/drawing/2014/main" id="{94587DC1-1496-4464-8638-319ADCA3C191}"/>
              </a:ext>
            </a:extLst>
          </p:cNvPr>
          <p:cNvSpPr>
            <a:spLocks noGrp="1"/>
          </p:cNvSpPr>
          <p:nvPr>
            <p:ph idx="1"/>
          </p:nvPr>
        </p:nvSpPr>
        <p:spPr>
          <a:xfrm>
            <a:off x="8557436" y="2829254"/>
            <a:ext cx="2833577" cy="2026281"/>
          </a:xfrm>
        </p:spPr>
        <p:txBody>
          <a:bodyPr>
            <a:normAutofit/>
          </a:bodyPr>
          <a:lstStyle/>
          <a:p>
            <a:pPr marL="0" indent="0">
              <a:buNone/>
            </a:pPr>
            <a:r>
              <a:rPr lang="en-US" dirty="0"/>
              <a:t>The Linear Kernel had the best accuracy with 58.87%, the Polynomial Kernel came in close with a 56.45% accuracy.</a:t>
            </a:r>
          </a:p>
        </p:txBody>
      </p:sp>
      <p:sp>
        <p:nvSpPr>
          <p:cNvPr id="4" name="TextBox 3">
            <a:extLst>
              <a:ext uri="{FF2B5EF4-FFF2-40B4-BE49-F238E27FC236}">
                <a16:creationId xmlns:a16="http://schemas.microsoft.com/office/drawing/2014/main" id="{C851D354-6A92-4242-B66A-BD0D4CCA8135}"/>
              </a:ext>
            </a:extLst>
          </p:cNvPr>
          <p:cNvSpPr txBox="1"/>
          <p:nvPr/>
        </p:nvSpPr>
        <p:spPr>
          <a:xfrm>
            <a:off x="4334435" y="1793124"/>
            <a:ext cx="3420036" cy="523220"/>
          </a:xfrm>
          <a:prstGeom prst="rect">
            <a:avLst/>
          </a:prstGeom>
          <a:noFill/>
        </p:spPr>
        <p:txBody>
          <a:bodyPr wrap="square" rtlCol="0">
            <a:spAutoFit/>
          </a:bodyPr>
          <a:lstStyle/>
          <a:p>
            <a:r>
              <a:rPr lang="en-US" sz="2400" dirty="0"/>
              <a:t>Polynomial</a:t>
            </a:r>
            <a:r>
              <a:rPr lang="en-US" dirty="0"/>
              <a:t> </a:t>
            </a:r>
            <a:r>
              <a:rPr lang="en-US" sz="2800" dirty="0"/>
              <a:t>Kernel</a:t>
            </a:r>
            <a:endParaRPr lang="en-US" dirty="0"/>
          </a:p>
        </p:txBody>
      </p:sp>
      <p:pic>
        <p:nvPicPr>
          <p:cNvPr id="6" name="Picture 5">
            <a:extLst>
              <a:ext uri="{FF2B5EF4-FFF2-40B4-BE49-F238E27FC236}">
                <a16:creationId xmlns:a16="http://schemas.microsoft.com/office/drawing/2014/main" id="{F36F03AD-AFEC-42E8-A84A-EB44C56D0F6C}"/>
              </a:ext>
            </a:extLst>
          </p:cNvPr>
          <p:cNvPicPr>
            <a:picLocks noChangeAspect="1"/>
          </p:cNvPicPr>
          <p:nvPr/>
        </p:nvPicPr>
        <p:blipFill rotWithShape="1">
          <a:blip r:embed="rId2"/>
          <a:srcRect l="21765" t="28007" r="50000" b="25842"/>
          <a:stretch/>
        </p:blipFill>
        <p:spPr>
          <a:xfrm>
            <a:off x="37707" y="2519266"/>
            <a:ext cx="3442356" cy="316509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679CE12-860E-4C09-BE44-C0BE4BC9921C}"/>
                  </a:ext>
                </a:extLst>
              </p14:cNvPr>
              <p14:cNvContentPartPr/>
              <p14:nvPr/>
            </p14:nvContentPartPr>
            <p14:xfrm>
              <a:off x="51238" y="2282694"/>
              <a:ext cx="1293480" cy="619200"/>
            </p14:xfrm>
          </p:contentPart>
        </mc:Choice>
        <mc:Fallback xmlns="">
          <p:pic>
            <p:nvPicPr>
              <p:cNvPr id="9" name="Ink 8">
                <a:extLst>
                  <a:ext uri="{FF2B5EF4-FFF2-40B4-BE49-F238E27FC236}">
                    <a16:creationId xmlns:a16="http://schemas.microsoft.com/office/drawing/2014/main" id="{D679CE12-860E-4C09-BE44-C0BE4BC9921C}"/>
                  </a:ext>
                </a:extLst>
              </p:cNvPr>
              <p:cNvPicPr/>
              <p:nvPr/>
            </p:nvPicPr>
            <p:blipFill>
              <a:blip r:embed="rId4"/>
              <a:stretch>
                <a:fillRect/>
              </a:stretch>
            </p:blipFill>
            <p:spPr>
              <a:xfrm>
                <a:off x="42238" y="2274054"/>
                <a:ext cx="1311120" cy="636840"/>
              </a:xfrm>
              <a:prstGeom prst="rect">
                <a:avLst/>
              </a:prstGeom>
            </p:spPr>
          </p:pic>
        </mc:Fallback>
      </mc:AlternateContent>
      <p:pic>
        <p:nvPicPr>
          <p:cNvPr id="10" name="Picture 9">
            <a:extLst>
              <a:ext uri="{FF2B5EF4-FFF2-40B4-BE49-F238E27FC236}">
                <a16:creationId xmlns:a16="http://schemas.microsoft.com/office/drawing/2014/main" id="{B17F1FAA-FA0E-4CEB-BD8F-B23529377E81}"/>
              </a:ext>
            </a:extLst>
          </p:cNvPr>
          <p:cNvPicPr>
            <a:picLocks noChangeAspect="1"/>
          </p:cNvPicPr>
          <p:nvPr/>
        </p:nvPicPr>
        <p:blipFill rotWithShape="1">
          <a:blip r:embed="rId5"/>
          <a:srcRect l="22075" t="30172" r="48428" b="22749"/>
          <a:stretch/>
        </p:blipFill>
        <p:spPr>
          <a:xfrm>
            <a:off x="4114801" y="2519266"/>
            <a:ext cx="3596326" cy="3228680"/>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8F5CDF8-0D73-4768-8634-090B96059ADA}"/>
                  </a:ext>
                </a:extLst>
              </p14:cNvPr>
              <p14:cNvContentPartPr/>
              <p14:nvPr/>
            </p14:nvContentPartPr>
            <p14:xfrm>
              <a:off x="4180598" y="2316043"/>
              <a:ext cx="1437840" cy="626760"/>
            </p14:xfrm>
          </p:contentPart>
        </mc:Choice>
        <mc:Fallback xmlns="">
          <p:pic>
            <p:nvPicPr>
              <p:cNvPr id="12" name="Ink 11">
                <a:extLst>
                  <a:ext uri="{FF2B5EF4-FFF2-40B4-BE49-F238E27FC236}">
                    <a16:creationId xmlns:a16="http://schemas.microsoft.com/office/drawing/2014/main" id="{18F5CDF8-0D73-4768-8634-090B96059ADA}"/>
                  </a:ext>
                </a:extLst>
              </p:cNvPr>
              <p:cNvPicPr/>
              <p:nvPr/>
            </p:nvPicPr>
            <p:blipFill>
              <a:blip r:embed="rId8"/>
              <a:stretch>
                <a:fillRect/>
              </a:stretch>
            </p:blipFill>
            <p:spPr>
              <a:xfrm>
                <a:off x="4171958" y="2307043"/>
                <a:ext cx="1455480" cy="644400"/>
              </a:xfrm>
              <a:prstGeom prst="rect">
                <a:avLst/>
              </a:prstGeom>
            </p:spPr>
          </p:pic>
        </mc:Fallback>
      </mc:AlternateContent>
      <p:sp>
        <p:nvSpPr>
          <p:cNvPr id="14" name="TextBox 13">
            <a:extLst>
              <a:ext uri="{FF2B5EF4-FFF2-40B4-BE49-F238E27FC236}">
                <a16:creationId xmlns:a16="http://schemas.microsoft.com/office/drawing/2014/main" id="{5C6438C2-42A8-4852-BA0D-DC374AB90650}"/>
              </a:ext>
            </a:extLst>
          </p:cNvPr>
          <p:cNvSpPr txBox="1"/>
          <p:nvPr/>
        </p:nvSpPr>
        <p:spPr>
          <a:xfrm>
            <a:off x="334547" y="1829352"/>
            <a:ext cx="3420036" cy="523220"/>
          </a:xfrm>
          <a:prstGeom prst="rect">
            <a:avLst/>
          </a:prstGeom>
          <a:noFill/>
        </p:spPr>
        <p:txBody>
          <a:bodyPr wrap="square" rtlCol="0">
            <a:spAutoFit/>
          </a:bodyPr>
          <a:lstStyle/>
          <a:p>
            <a:r>
              <a:rPr lang="en-US" sz="2400" dirty="0"/>
              <a:t>Linear</a:t>
            </a:r>
            <a:r>
              <a:rPr lang="en-US" dirty="0"/>
              <a:t> </a:t>
            </a:r>
            <a:r>
              <a:rPr lang="en-US" sz="2800" dirty="0"/>
              <a:t>Kernel</a:t>
            </a:r>
            <a:endParaRPr lang="en-US" dirty="0"/>
          </a:p>
        </p:txBody>
      </p:sp>
    </p:spTree>
    <p:extLst>
      <p:ext uri="{BB962C8B-B14F-4D97-AF65-F5344CB8AC3E}">
        <p14:creationId xmlns:p14="http://schemas.microsoft.com/office/powerpoint/2010/main" val="425114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5F56-FB5E-4876-A1B2-36E292BF073B}"/>
              </a:ext>
            </a:extLst>
          </p:cNvPr>
          <p:cNvSpPr>
            <a:spLocks noGrp="1"/>
          </p:cNvSpPr>
          <p:nvPr>
            <p:ph type="title"/>
          </p:nvPr>
        </p:nvSpPr>
        <p:spPr/>
        <p:txBody>
          <a:bodyPr/>
          <a:lstStyle/>
          <a:p>
            <a:r>
              <a:rPr lang="en-US" dirty="0"/>
              <a:t>SVM’s Using TFID Vectorizer</a:t>
            </a:r>
          </a:p>
        </p:txBody>
      </p:sp>
      <p:sp>
        <p:nvSpPr>
          <p:cNvPr id="3" name="Content Placeholder 2">
            <a:extLst>
              <a:ext uri="{FF2B5EF4-FFF2-40B4-BE49-F238E27FC236}">
                <a16:creationId xmlns:a16="http://schemas.microsoft.com/office/drawing/2014/main" id="{94587DC1-1496-4464-8638-319ADCA3C191}"/>
              </a:ext>
            </a:extLst>
          </p:cNvPr>
          <p:cNvSpPr>
            <a:spLocks noGrp="1"/>
          </p:cNvSpPr>
          <p:nvPr>
            <p:ph idx="1"/>
          </p:nvPr>
        </p:nvSpPr>
        <p:spPr>
          <a:xfrm>
            <a:off x="7791892" y="1390590"/>
            <a:ext cx="2088776" cy="514163"/>
          </a:xfrm>
        </p:spPr>
        <p:txBody>
          <a:bodyPr>
            <a:normAutofit/>
          </a:bodyPr>
          <a:lstStyle/>
          <a:p>
            <a:pPr marL="0" indent="0">
              <a:buNone/>
            </a:pPr>
            <a:r>
              <a:rPr lang="en-US" dirty="0"/>
              <a:t>Linear Kernel </a:t>
            </a:r>
          </a:p>
        </p:txBody>
      </p:sp>
      <p:pic>
        <p:nvPicPr>
          <p:cNvPr id="6" name="Picture 5">
            <a:extLst>
              <a:ext uri="{FF2B5EF4-FFF2-40B4-BE49-F238E27FC236}">
                <a16:creationId xmlns:a16="http://schemas.microsoft.com/office/drawing/2014/main" id="{D0016D9A-A591-45A0-97D8-5E62FDE6E06A}"/>
              </a:ext>
            </a:extLst>
          </p:cNvPr>
          <p:cNvPicPr>
            <a:picLocks noChangeAspect="1"/>
          </p:cNvPicPr>
          <p:nvPr/>
        </p:nvPicPr>
        <p:blipFill rotWithShape="1">
          <a:blip r:embed="rId2"/>
          <a:srcRect l="20799" t="23717" r="46495" b="30722"/>
          <a:stretch/>
        </p:blipFill>
        <p:spPr>
          <a:xfrm>
            <a:off x="6761262" y="2049634"/>
            <a:ext cx="3987538" cy="3124625"/>
          </a:xfrm>
          <a:prstGeom prst="rect">
            <a:avLst/>
          </a:prstGeom>
        </p:spPr>
      </p:pic>
      <p:sp>
        <p:nvSpPr>
          <p:cNvPr id="9" name="TextBox 8">
            <a:extLst>
              <a:ext uri="{FF2B5EF4-FFF2-40B4-BE49-F238E27FC236}">
                <a16:creationId xmlns:a16="http://schemas.microsoft.com/office/drawing/2014/main" id="{AEDF33A4-DC2B-4C6E-A0AC-2AE990FA4194}"/>
              </a:ext>
            </a:extLst>
          </p:cNvPr>
          <p:cNvSpPr txBox="1"/>
          <p:nvPr/>
        </p:nvSpPr>
        <p:spPr>
          <a:xfrm>
            <a:off x="1846898" y="2918401"/>
            <a:ext cx="3583841" cy="1754326"/>
          </a:xfrm>
          <a:prstGeom prst="rect">
            <a:avLst/>
          </a:prstGeom>
          <a:noFill/>
        </p:spPr>
        <p:txBody>
          <a:bodyPr wrap="square" rtlCol="0">
            <a:spAutoFit/>
          </a:bodyPr>
          <a:lstStyle/>
          <a:p>
            <a:r>
              <a:rPr lang="en-US" dirty="0"/>
              <a:t>The linear kernel performed the best on all three sets for vectorized data. The most accurate of the SVM models is the TFID vectorized data with the linear kernel. The accuracy is 64.4%</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916840A-43A7-445C-BB2F-CB38C30E5D15}"/>
                  </a:ext>
                </a:extLst>
              </p14:cNvPr>
              <p14:cNvContentPartPr/>
              <p14:nvPr/>
            </p14:nvContentPartPr>
            <p14:xfrm>
              <a:off x="6883223" y="1853754"/>
              <a:ext cx="1362240" cy="472320"/>
            </p14:xfrm>
          </p:contentPart>
        </mc:Choice>
        <mc:Fallback xmlns="">
          <p:pic>
            <p:nvPicPr>
              <p:cNvPr id="10" name="Ink 9">
                <a:extLst>
                  <a:ext uri="{FF2B5EF4-FFF2-40B4-BE49-F238E27FC236}">
                    <a16:creationId xmlns:a16="http://schemas.microsoft.com/office/drawing/2014/main" id="{F916840A-43A7-445C-BB2F-CB38C30E5D15}"/>
                  </a:ext>
                </a:extLst>
              </p:cNvPr>
              <p:cNvPicPr/>
              <p:nvPr/>
            </p:nvPicPr>
            <p:blipFill>
              <a:blip r:embed="rId4"/>
              <a:stretch>
                <a:fillRect/>
              </a:stretch>
            </p:blipFill>
            <p:spPr>
              <a:xfrm>
                <a:off x="6874223" y="1844754"/>
                <a:ext cx="1379880" cy="489960"/>
              </a:xfrm>
              <a:prstGeom prst="rect">
                <a:avLst/>
              </a:prstGeom>
            </p:spPr>
          </p:pic>
        </mc:Fallback>
      </mc:AlternateContent>
    </p:spTree>
    <p:extLst>
      <p:ext uri="{BB962C8B-B14F-4D97-AF65-F5344CB8AC3E}">
        <p14:creationId xmlns:p14="http://schemas.microsoft.com/office/powerpoint/2010/main" val="3247191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6522-05A9-4DA2-A43B-54865684FF00}"/>
              </a:ext>
            </a:extLst>
          </p:cNvPr>
          <p:cNvSpPr>
            <a:spLocks noGrp="1"/>
          </p:cNvSpPr>
          <p:nvPr>
            <p:ph type="title"/>
          </p:nvPr>
        </p:nvSpPr>
        <p:spPr/>
        <p:txBody>
          <a:bodyPr/>
          <a:lstStyle/>
          <a:p>
            <a:r>
              <a:rPr lang="en-US" dirty="0"/>
              <a:t>K-Means Clustering TFID Vectorizer</a:t>
            </a:r>
          </a:p>
        </p:txBody>
      </p:sp>
      <p:sp>
        <p:nvSpPr>
          <p:cNvPr id="3" name="Content Placeholder 2">
            <a:extLst>
              <a:ext uri="{FF2B5EF4-FFF2-40B4-BE49-F238E27FC236}">
                <a16:creationId xmlns:a16="http://schemas.microsoft.com/office/drawing/2014/main" id="{E43B4DFE-B22F-4A59-B5CF-CFBA8FC58509}"/>
              </a:ext>
            </a:extLst>
          </p:cNvPr>
          <p:cNvSpPr>
            <a:spLocks noGrp="1"/>
          </p:cNvSpPr>
          <p:nvPr>
            <p:ph idx="1"/>
          </p:nvPr>
        </p:nvSpPr>
        <p:spPr>
          <a:xfrm>
            <a:off x="838200" y="1825625"/>
            <a:ext cx="1848439" cy="516936"/>
          </a:xfrm>
        </p:spPr>
        <p:txBody>
          <a:bodyPr/>
          <a:lstStyle/>
          <a:p>
            <a:pPr marL="0" indent="0">
              <a:buNone/>
            </a:pPr>
            <a:r>
              <a:rPr lang="en-US" dirty="0"/>
              <a:t>2 clusters</a:t>
            </a:r>
          </a:p>
        </p:txBody>
      </p:sp>
      <p:sp>
        <p:nvSpPr>
          <p:cNvPr id="4" name="TextBox 3">
            <a:extLst>
              <a:ext uri="{FF2B5EF4-FFF2-40B4-BE49-F238E27FC236}">
                <a16:creationId xmlns:a16="http://schemas.microsoft.com/office/drawing/2014/main" id="{F948CF49-87EA-4189-A5A3-F66C53AC0883}"/>
              </a:ext>
            </a:extLst>
          </p:cNvPr>
          <p:cNvSpPr txBox="1"/>
          <p:nvPr/>
        </p:nvSpPr>
        <p:spPr>
          <a:xfrm>
            <a:off x="3436070" y="1758067"/>
            <a:ext cx="2380268" cy="523220"/>
          </a:xfrm>
          <a:prstGeom prst="rect">
            <a:avLst/>
          </a:prstGeom>
          <a:noFill/>
        </p:spPr>
        <p:txBody>
          <a:bodyPr wrap="square" rtlCol="0">
            <a:spAutoFit/>
          </a:bodyPr>
          <a:lstStyle/>
          <a:p>
            <a:r>
              <a:rPr lang="en-US" sz="2800" dirty="0"/>
              <a:t>4 clusters</a:t>
            </a:r>
          </a:p>
        </p:txBody>
      </p:sp>
      <p:sp>
        <p:nvSpPr>
          <p:cNvPr id="5" name="TextBox 4">
            <a:extLst>
              <a:ext uri="{FF2B5EF4-FFF2-40B4-BE49-F238E27FC236}">
                <a16:creationId xmlns:a16="http://schemas.microsoft.com/office/drawing/2014/main" id="{D04F5559-725B-4A33-90BE-2193CDEE3C5E}"/>
              </a:ext>
            </a:extLst>
          </p:cNvPr>
          <p:cNvSpPr txBox="1"/>
          <p:nvPr/>
        </p:nvSpPr>
        <p:spPr>
          <a:xfrm>
            <a:off x="8098827" y="1757180"/>
            <a:ext cx="2380268" cy="523220"/>
          </a:xfrm>
          <a:prstGeom prst="rect">
            <a:avLst/>
          </a:prstGeom>
          <a:noFill/>
        </p:spPr>
        <p:txBody>
          <a:bodyPr wrap="square" rtlCol="0">
            <a:spAutoFit/>
          </a:bodyPr>
          <a:lstStyle/>
          <a:p>
            <a:r>
              <a:rPr lang="en-US" sz="2800" dirty="0"/>
              <a:t>8 clusters</a:t>
            </a:r>
          </a:p>
        </p:txBody>
      </p:sp>
      <p:pic>
        <p:nvPicPr>
          <p:cNvPr id="6" name="Picture 5">
            <a:extLst>
              <a:ext uri="{FF2B5EF4-FFF2-40B4-BE49-F238E27FC236}">
                <a16:creationId xmlns:a16="http://schemas.microsoft.com/office/drawing/2014/main" id="{3D12918C-8263-4309-AAF0-23CD10FB1307}"/>
              </a:ext>
            </a:extLst>
          </p:cNvPr>
          <p:cNvPicPr>
            <a:picLocks noChangeAspect="1"/>
          </p:cNvPicPr>
          <p:nvPr/>
        </p:nvPicPr>
        <p:blipFill rotWithShape="1">
          <a:blip r:embed="rId2"/>
          <a:srcRect l="36654" t="42091" r="45919" b="33265"/>
          <a:stretch/>
        </p:blipFill>
        <p:spPr>
          <a:xfrm>
            <a:off x="3505201" y="2443721"/>
            <a:ext cx="2241619" cy="1783137"/>
          </a:xfrm>
          <a:prstGeom prst="rect">
            <a:avLst/>
          </a:prstGeom>
        </p:spPr>
      </p:pic>
      <p:sp>
        <p:nvSpPr>
          <p:cNvPr id="10" name="TextBox 9">
            <a:extLst>
              <a:ext uri="{FF2B5EF4-FFF2-40B4-BE49-F238E27FC236}">
                <a16:creationId xmlns:a16="http://schemas.microsoft.com/office/drawing/2014/main" id="{F20F5DC6-DE36-4C27-AE3D-EC4AFF300770}"/>
              </a:ext>
            </a:extLst>
          </p:cNvPr>
          <p:cNvSpPr txBox="1"/>
          <p:nvPr/>
        </p:nvSpPr>
        <p:spPr>
          <a:xfrm>
            <a:off x="936812" y="4724400"/>
            <a:ext cx="10748682" cy="1200329"/>
          </a:xfrm>
          <a:prstGeom prst="rect">
            <a:avLst/>
          </a:prstGeom>
          <a:noFill/>
        </p:spPr>
        <p:txBody>
          <a:bodyPr wrap="square" rtlCol="0">
            <a:spAutoFit/>
          </a:bodyPr>
          <a:lstStyle/>
          <a:p>
            <a:r>
              <a:rPr lang="en-US" sz="2400" dirty="0"/>
              <a:t>Trying multiple clusters really shows no real topics. This could be because the training data set is comments, which can all be regarding the same topics. A different data set of original posts could give us different results. </a:t>
            </a:r>
          </a:p>
        </p:txBody>
      </p:sp>
      <p:pic>
        <p:nvPicPr>
          <p:cNvPr id="11" name="Picture 10">
            <a:extLst>
              <a:ext uri="{FF2B5EF4-FFF2-40B4-BE49-F238E27FC236}">
                <a16:creationId xmlns:a16="http://schemas.microsoft.com/office/drawing/2014/main" id="{0EF056A4-EDA0-4913-906A-AA77BE820542}"/>
              </a:ext>
            </a:extLst>
          </p:cNvPr>
          <p:cNvPicPr>
            <a:picLocks noChangeAspect="1"/>
          </p:cNvPicPr>
          <p:nvPr/>
        </p:nvPicPr>
        <p:blipFill rotWithShape="1">
          <a:blip r:embed="rId3"/>
          <a:srcRect l="32436" t="48591" r="32886" b="26323"/>
          <a:stretch/>
        </p:blipFill>
        <p:spPr>
          <a:xfrm>
            <a:off x="7125878" y="2443160"/>
            <a:ext cx="4227922" cy="1720393"/>
          </a:xfrm>
          <a:prstGeom prst="rect">
            <a:avLst/>
          </a:prstGeom>
        </p:spPr>
      </p:pic>
      <p:pic>
        <p:nvPicPr>
          <p:cNvPr id="12" name="Picture 11">
            <a:extLst>
              <a:ext uri="{FF2B5EF4-FFF2-40B4-BE49-F238E27FC236}">
                <a16:creationId xmlns:a16="http://schemas.microsoft.com/office/drawing/2014/main" id="{01E2F874-30E3-4B15-8C81-35026DE4619E}"/>
              </a:ext>
            </a:extLst>
          </p:cNvPr>
          <p:cNvPicPr>
            <a:picLocks noChangeAspect="1"/>
          </p:cNvPicPr>
          <p:nvPr/>
        </p:nvPicPr>
        <p:blipFill rotWithShape="1">
          <a:blip r:embed="rId4"/>
          <a:srcRect l="19137" t="35232" r="72397" b="40616"/>
          <a:stretch/>
        </p:blipFill>
        <p:spPr>
          <a:xfrm>
            <a:off x="936813" y="2383967"/>
            <a:ext cx="1111280" cy="1783137"/>
          </a:xfrm>
          <a:prstGeom prst="rect">
            <a:avLst/>
          </a:prstGeom>
        </p:spPr>
      </p:pic>
    </p:spTree>
    <p:extLst>
      <p:ext uri="{BB962C8B-B14F-4D97-AF65-F5344CB8AC3E}">
        <p14:creationId xmlns:p14="http://schemas.microsoft.com/office/powerpoint/2010/main" val="333031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00A7-80F9-4FB8-A5DF-B24395098224}"/>
              </a:ext>
            </a:extLst>
          </p:cNvPr>
          <p:cNvSpPr>
            <a:spLocks noGrp="1"/>
          </p:cNvSpPr>
          <p:nvPr>
            <p:ph type="title"/>
          </p:nvPr>
        </p:nvSpPr>
        <p:spPr>
          <a:xfrm>
            <a:off x="838200" y="66778"/>
            <a:ext cx="10515600" cy="905893"/>
          </a:xfrm>
        </p:spPr>
        <p:txBody>
          <a:bodyPr/>
          <a:lstStyle/>
          <a:p>
            <a:r>
              <a:rPr lang="en-US" dirty="0"/>
              <a:t>LDA Topic Model</a:t>
            </a:r>
          </a:p>
        </p:txBody>
      </p:sp>
      <p:pic>
        <p:nvPicPr>
          <p:cNvPr id="5" name="Picture 4">
            <a:extLst>
              <a:ext uri="{FF2B5EF4-FFF2-40B4-BE49-F238E27FC236}">
                <a16:creationId xmlns:a16="http://schemas.microsoft.com/office/drawing/2014/main" id="{257D6014-07C9-452B-80AD-9B2082A7C04C}"/>
              </a:ext>
            </a:extLst>
          </p:cNvPr>
          <p:cNvPicPr>
            <a:picLocks noChangeAspect="1"/>
          </p:cNvPicPr>
          <p:nvPr/>
        </p:nvPicPr>
        <p:blipFill rotWithShape="1">
          <a:blip r:embed="rId2"/>
          <a:srcRect l="42298" t="30313" r="15503" b="39686"/>
          <a:stretch/>
        </p:blipFill>
        <p:spPr>
          <a:xfrm>
            <a:off x="6381091" y="3724536"/>
            <a:ext cx="5309001" cy="2123114"/>
          </a:xfrm>
          <a:prstGeom prst="rect">
            <a:avLst/>
          </a:prstGeom>
        </p:spPr>
      </p:pic>
      <p:pic>
        <p:nvPicPr>
          <p:cNvPr id="6" name="Picture 5">
            <a:extLst>
              <a:ext uri="{FF2B5EF4-FFF2-40B4-BE49-F238E27FC236}">
                <a16:creationId xmlns:a16="http://schemas.microsoft.com/office/drawing/2014/main" id="{82425E71-6BC3-4049-8661-A22A80F5A470}"/>
              </a:ext>
            </a:extLst>
          </p:cNvPr>
          <p:cNvPicPr>
            <a:picLocks noChangeAspect="1"/>
          </p:cNvPicPr>
          <p:nvPr/>
        </p:nvPicPr>
        <p:blipFill rotWithShape="1">
          <a:blip r:embed="rId3"/>
          <a:srcRect l="45499" t="31251" r="14655" b="37055"/>
          <a:stretch/>
        </p:blipFill>
        <p:spPr>
          <a:xfrm>
            <a:off x="6353666" y="956686"/>
            <a:ext cx="5100041" cy="2281896"/>
          </a:xfrm>
          <a:prstGeom prst="rect">
            <a:avLst/>
          </a:prstGeom>
        </p:spPr>
      </p:pic>
      <p:sp>
        <p:nvSpPr>
          <p:cNvPr id="7" name="TextBox 6">
            <a:extLst>
              <a:ext uri="{FF2B5EF4-FFF2-40B4-BE49-F238E27FC236}">
                <a16:creationId xmlns:a16="http://schemas.microsoft.com/office/drawing/2014/main" id="{4E255619-C4BA-4FAC-993A-14AC7D1A26F8}"/>
              </a:ext>
            </a:extLst>
          </p:cNvPr>
          <p:cNvSpPr txBox="1"/>
          <p:nvPr/>
        </p:nvSpPr>
        <p:spPr>
          <a:xfrm>
            <a:off x="7202817" y="529043"/>
            <a:ext cx="928541" cy="369332"/>
          </a:xfrm>
          <a:prstGeom prst="rect">
            <a:avLst/>
          </a:prstGeom>
          <a:noFill/>
        </p:spPr>
        <p:txBody>
          <a:bodyPr wrap="square" rtlCol="0">
            <a:spAutoFit/>
          </a:bodyPr>
          <a:lstStyle/>
          <a:p>
            <a:r>
              <a:rPr lang="en-US" dirty="0"/>
              <a:t>Topic 1</a:t>
            </a:r>
          </a:p>
        </p:txBody>
      </p:sp>
      <p:sp>
        <p:nvSpPr>
          <p:cNvPr id="8" name="TextBox 7">
            <a:extLst>
              <a:ext uri="{FF2B5EF4-FFF2-40B4-BE49-F238E27FC236}">
                <a16:creationId xmlns:a16="http://schemas.microsoft.com/office/drawing/2014/main" id="{E1CAA597-8EFE-4BA9-AD62-308771D6442F}"/>
              </a:ext>
            </a:extLst>
          </p:cNvPr>
          <p:cNvSpPr txBox="1"/>
          <p:nvPr/>
        </p:nvSpPr>
        <p:spPr>
          <a:xfrm>
            <a:off x="7462054" y="3296893"/>
            <a:ext cx="2667785" cy="369332"/>
          </a:xfrm>
          <a:prstGeom prst="rect">
            <a:avLst/>
          </a:prstGeom>
          <a:noFill/>
        </p:spPr>
        <p:txBody>
          <a:bodyPr wrap="square" rtlCol="0">
            <a:spAutoFit/>
          </a:bodyPr>
          <a:lstStyle/>
          <a:p>
            <a:r>
              <a:rPr lang="en-US" dirty="0"/>
              <a:t>Topic 2</a:t>
            </a:r>
          </a:p>
        </p:txBody>
      </p:sp>
      <p:sp>
        <p:nvSpPr>
          <p:cNvPr id="10" name="TextBox 9">
            <a:extLst>
              <a:ext uri="{FF2B5EF4-FFF2-40B4-BE49-F238E27FC236}">
                <a16:creationId xmlns:a16="http://schemas.microsoft.com/office/drawing/2014/main" id="{E3845345-BA29-4263-8578-FC22969B9154}"/>
              </a:ext>
            </a:extLst>
          </p:cNvPr>
          <p:cNvSpPr txBox="1"/>
          <p:nvPr/>
        </p:nvSpPr>
        <p:spPr>
          <a:xfrm>
            <a:off x="1539479" y="6181891"/>
            <a:ext cx="9758083" cy="400110"/>
          </a:xfrm>
          <a:prstGeom prst="rect">
            <a:avLst/>
          </a:prstGeom>
          <a:noFill/>
        </p:spPr>
        <p:txBody>
          <a:bodyPr wrap="square" rtlCol="0">
            <a:spAutoFit/>
          </a:bodyPr>
          <a:lstStyle/>
          <a:p>
            <a:r>
              <a:rPr lang="en-US" sz="2000" dirty="0"/>
              <a:t>Topic 1 seems to contain some common use English words, while topic 2 is gibberish. </a:t>
            </a:r>
          </a:p>
        </p:txBody>
      </p:sp>
      <p:pic>
        <p:nvPicPr>
          <p:cNvPr id="3" name="Picture 2">
            <a:extLst>
              <a:ext uri="{FF2B5EF4-FFF2-40B4-BE49-F238E27FC236}">
                <a16:creationId xmlns:a16="http://schemas.microsoft.com/office/drawing/2014/main" id="{6D4DC578-CC0E-4575-906D-801E22ACFB53}"/>
              </a:ext>
            </a:extLst>
          </p:cNvPr>
          <p:cNvPicPr>
            <a:picLocks noChangeAspect="1"/>
          </p:cNvPicPr>
          <p:nvPr/>
        </p:nvPicPr>
        <p:blipFill>
          <a:blip r:embed="rId4"/>
          <a:stretch>
            <a:fillRect/>
          </a:stretch>
        </p:blipFill>
        <p:spPr>
          <a:xfrm>
            <a:off x="610267" y="1134615"/>
            <a:ext cx="4658186" cy="4398367"/>
          </a:xfrm>
          <a:prstGeom prst="rect">
            <a:avLst/>
          </a:prstGeom>
        </p:spPr>
      </p:pic>
    </p:spTree>
    <p:extLst>
      <p:ext uri="{BB962C8B-B14F-4D97-AF65-F5344CB8AC3E}">
        <p14:creationId xmlns:p14="http://schemas.microsoft.com/office/powerpoint/2010/main" val="389608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C4438-52B5-436E-9BCB-83C247EC8AFC}"/>
              </a:ext>
            </a:extLst>
          </p:cNvPr>
          <p:cNvSpPr>
            <a:spLocks noGrp="1"/>
          </p:cNvSpPr>
          <p:nvPr>
            <p:ph type="title"/>
          </p:nvPr>
        </p:nvSpPr>
        <p:spPr/>
        <p:txBody>
          <a:bodyPr/>
          <a:lstStyle/>
          <a:p>
            <a:r>
              <a:rPr lang="en-US" dirty="0"/>
              <a:t>Demo: Prediction Model</a:t>
            </a:r>
            <a:br>
              <a:rPr lang="en-US" dirty="0"/>
            </a:br>
            <a:endParaRPr lang="en-US" dirty="0"/>
          </a:p>
        </p:txBody>
      </p:sp>
      <p:pic>
        <p:nvPicPr>
          <p:cNvPr id="4" name="Content Placeholder 3">
            <a:extLst>
              <a:ext uri="{FF2B5EF4-FFF2-40B4-BE49-F238E27FC236}">
                <a16:creationId xmlns:a16="http://schemas.microsoft.com/office/drawing/2014/main" id="{6726CE0E-9940-4151-95DD-D7F6C33F7B5F}"/>
              </a:ext>
            </a:extLst>
          </p:cNvPr>
          <p:cNvPicPr>
            <a:picLocks noGrp="1" noChangeAspect="1"/>
          </p:cNvPicPr>
          <p:nvPr>
            <p:ph idx="1"/>
          </p:nvPr>
        </p:nvPicPr>
        <p:blipFill>
          <a:blip r:embed="rId3"/>
          <a:stretch>
            <a:fillRect/>
          </a:stretch>
        </p:blipFill>
        <p:spPr>
          <a:xfrm>
            <a:off x="1120235" y="2011311"/>
            <a:ext cx="9604375" cy="1202449"/>
          </a:xfrm>
          <a:prstGeom prst="rect">
            <a:avLst/>
          </a:prstGeom>
        </p:spPr>
      </p:pic>
      <p:pic>
        <p:nvPicPr>
          <p:cNvPr id="5" name="Picture 4">
            <a:extLst>
              <a:ext uri="{FF2B5EF4-FFF2-40B4-BE49-F238E27FC236}">
                <a16:creationId xmlns:a16="http://schemas.microsoft.com/office/drawing/2014/main" id="{B4377E62-20CA-4C60-83B7-C21357CC42F0}"/>
              </a:ext>
            </a:extLst>
          </p:cNvPr>
          <p:cNvPicPr>
            <a:picLocks noChangeAspect="1"/>
          </p:cNvPicPr>
          <p:nvPr/>
        </p:nvPicPr>
        <p:blipFill>
          <a:blip r:embed="rId4"/>
          <a:stretch>
            <a:fillRect/>
          </a:stretch>
        </p:blipFill>
        <p:spPr>
          <a:xfrm>
            <a:off x="935429" y="3432632"/>
            <a:ext cx="10635574" cy="1230454"/>
          </a:xfrm>
          <a:prstGeom prst="rect">
            <a:avLst/>
          </a:prstGeom>
        </p:spPr>
      </p:pic>
      <p:pic>
        <p:nvPicPr>
          <p:cNvPr id="9" name="Picture 8">
            <a:extLst>
              <a:ext uri="{FF2B5EF4-FFF2-40B4-BE49-F238E27FC236}">
                <a16:creationId xmlns:a16="http://schemas.microsoft.com/office/drawing/2014/main" id="{9A92B601-3845-4CCB-9558-5C6E38E8A238}"/>
              </a:ext>
            </a:extLst>
          </p:cNvPr>
          <p:cNvPicPr>
            <a:picLocks noChangeAspect="1"/>
          </p:cNvPicPr>
          <p:nvPr/>
        </p:nvPicPr>
        <p:blipFill>
          <a:blip r:embed="rId5"/>
          <a:stretch>
            <a:fillRect/>
          </a:stretch>
        </p:blipFill>
        <p:spPr>
          <a:xfrm>
            <a:off x="1912397" y="4994748"/>
            <a:ext cx="8020050" cy="876300"/>
          </a:xfrm>
          <a:prstGeom prst="rect">
            <a:avLst/>
          </a:prstGeom>
        </p:spPr>
      </p:pic>
    </p:spTree>
    <p:extLst>
      <p:ext uri="{BB962C8B-B14F-4D97-AF65-F5344CB8AC3E}">
        <p14:creationId xmlns:p14="http://schemas.microsoft.com/office/powerpoint/2010/main" val="220907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EA161-8303-487A-B135-4B5E94AE6885}"/>
              </a:ext>
            </a:extLst>
          </p:cNvPr>
          <p:cNvSpPr>
            <a:spLocks noGrp="1"/>
          </p:cNvSpPr>
          <p:nvPr>
            <p:ph type="title"/>
          </p:nvPr>
        </p:nvSpPr>
        <p:spPr>
          <a:xfrm>
            <a:off x="602673" y="158385"/>
            <a:ext cx="11241719" cy="1235791"/>
          </a:xfrm>
        </p:spPr>
        <p:txBody>
          <a:bodyPr>
            <a:normAutofit fontScale="90000"/>
          </a:bodyPr>
          <a:lstStyle/>
          <a:p>
            <a:r>
              <a:rPr lang="en-US" dirty="0"/>
              <a:t>Do companies really look at personality types?</a:t>
            </a:r>
            <a:br>
              <a:rPr lang="en-US" dirty="0"/>
            </a:br>
            <a:br>
              <a:rPr lang="en-US" dirty="0"/>
            </a:br>
            <a:r>
              <a:rPr lang="en-US" dirty="0"/>
              <a:t>Can Your Social media posts determine your personality type?</a:t>
            </a:r>
            <a:br>
              <a:rPr lang="en-US" dirty="0"/>
            </a:br>
            <a:endParaRPr lang="en-US" dirty="0"/>
          </a:p>
        </p:txBody>
      </p:sp>
      <p:sp>
        <p:nvSpPr>
          <p:cNvPr id="3" name="Content Placeholder 2">
            <a:extLst>
              <a:ext uri="{FF2B5EF4-FFF2-40B4-BE49-F238E27FC236}">
                <a16:creationId xmlns:a16="http://schemas.microsoft.com/office/drawing/2014/main" id="{89780D05-651E-4024-9C75-9D3966A90E8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AFE16DF-C7EC-4379-8E24-FEBE25D30CF0}"/>
              </a:ext>
            </a:extLst>
          </p:cNvPr>
          <p:cNvPicPr>
            <a:picLocks noChangeAspect="1"/>
          </p:cNvPicPr>
          <p:nvPr/>
        </p:nvPicPr>
        <p:blipFill>
          <a:blip r:embed="rId2"/>
          <a:stretch>
            <a:fillRect/>
          </a:stretch>
        </p:blipFill>
        <p:spPr>
          <a:xfrm>
            <a:off x="223891" y="1878806"/>
            <a:ext cx="5591175" cy="2676525"/>
          </a:xfrm>
          <a:prstGeom prst="rect">
            <a:avLst/>
          </a:prstGeom>
        </p:spPr>
      </p:pic>
      <p:pic>
        <p:nvPicPr>
          <p:cNvPr id="5" name="Picture 4">
            <a:extLst>
              <a:ext uri="{FF2B5EF4-FFF2-40B4-BE49-F238E27FC236}">
                <a16:creationId xmlns:a16="http://schemas.microsoft.com/office/drawing/2014/main" id="{BA6FA31D-CAFD-495B-A17A-23855CD6972D}"/>
              </a:ext>
            </a:extLst>
          </p:cNvPr>
          <p:cNvPicPr>
            <a:picLocks noChangeAspect="1"/>
          </p:cNvPicPr>
          <p:nvPr/>
        </p:nvPicPr>
        <p:blipFill>
          <a:blip r:embed="rId3"/>
          <a:stretch>
            <a:fillRect/>
          </a:stretch>
        </p:blipFill>
        <p:spPr>
          <a:xfrm>
            <a:off x="8806481" y="1878806"/>
            <a:ext cx="3037911" cy="3100387"/>
          </a:xfrm>
          <a:prstGeom prst="rect">
            <a:avLst/>
          </a:prstGeom>
        </p:spPr>
      </p:pic>
      <p:pic>
        <p:nvPicPr>
          <p:cNvPr id="6" name="Picture 5">
            <a:extLst>
              <a:ext uri="{FF2B5EF4-FFF2-40B4-BE49-F238E27FC236}">
                <a16:creationId xmlns:a16="http://schemas.microsoft.com/office/drawing/2014/main" id="{DAC5E895-7083-4730-9014-404B0F8E5B23}"/>
              </a:ext>
            </a:extLst>
          </p:cNvPr>
          <p:cNvPicPr>
            <a:picLocks noChangeAspect="1"/>
          </p:cNvPicPr>
          <p:nvPr/>
        </p:nvPicPr>
        <p:blipFill>
          <a:blip r:embed="rId4"/>
          <a:stretch>
            <a:fillRect/>
          </a:stretch>
        </p:blipFill>
        <p:spPr>
          <a:xfrm>
            <a:off x="7020498" y="4723402"/>
            <a:ext cx="2670401" cy="1845468"/>
          </a:xfrm>
          <a:prstGeom prst="rect">
            <a:avLst/>
          </a:prstGeom>
        </p:spPr>
      </p:pic>
      <p:pic>
        <p:nvPicPr>
          <p:cNvPr id="7" name="Picture 6">
            <a:extLst>
              <a:ext uri="{FF2B5EF4-FFF2-40B4-BE49-F238E27FC236}">
                <a16:creationId xmlns:a16="http://schemas.microsoft.com/office/drawing/2014/main" id="{57DE7A11-C562-487F-9262-C0DCE3EF7DFA}"/>
              </a:ext>
            </a:extLst>
          </p:cNvPr>
          <p:cNvPicPr>
            <a:picLocks noChangeAspect="1"/>
          </p:cNvPicPr>
          <p:nvPr/>
        </p:nvPicPr>
        <p:blipFill>
          <a:blip r:embed="rId5"/>
          <a:stretch>
            <a:fillRect/>
          </a:stretch>
        </p:blipFill>
        <p:spPr>
          <a:xfrm>
            <a:off x="3063197" y="4011560"/>
            <a:ext cx="3364040" cy="2335696"/>
          </a:xfrm>
          <a:prstGeom prst="rect">
            <a:avLst/>
          </a:prstGeom>
        </p:spPr>
      </p:pic>
    </p:spTree>
    <p:extLst>
      <p:ext uri="{BB962C8B-B14F-4D97-AF65-F5344CB8AC3E}">
        <p14:creationId xmlns:p14="http://schemas.microsoft.com/office/powerpoint/2010/main" val="676829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37B1-EEED-4570-B997-E3DE31B14122}"/>
              </a:ext>
            </a:extLst>
          </p:cNvPr>
          <p:cNvSpPr>
            <a:spLocks noGrp="1"/>
          </p:cNvSpPr>
          <p:nvPr>
            <p:ph type="title"/>
          </p:nvPr>
        </p:nvSpPr>
        <p:spPr/>
        <p:txBody>
          <a:bodyPr/>
          <a:lstStyle/>
          <a:p>
            <a:r>
              <a:rPr lang="en-US" dirty="0"/>
              <a:t>Random Forest</a:t>
            </a:r>
          </a:p>
        </p:txBody>
      </p:sp>
      <p:pic>
        <p:nvPicPr>
          <p:cNvPr id="3" name="Picture 2">
            <a:extLst>
              <a:ext uri="{FF2B5EF4-FFF2-40B4-BE49-F238E27FC236}">
                <a16:creationId xmlns:a16="http://schemas.microsoft.com/office/drawing/2014/main" id="{52F6A1D2-2027-41D2-AABD-DE6063E9EC56}"/>
              </a:ext>
            </a:extLst>
          </p:cNvPr>
          <p:cNvPicPr>
            <a:picLocks noChangeAspect="1"/>
          </p:cNvPicPr>
          <p:nvPr/>
        </p:nvPicPr>
        <p:blipFill>
          <a:blip r:embed="rId3"/>
          <a:stretch>
            <a:fillRect/>
          </a:stretch>
        </p:blipFill>
        <p:spPr>
          <a:xfrm>
            <a:off x="804396" y="2192539"/>
            <a:ext cx="3204650" cy="35391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35062398-5AD5-4D51-BB24-D195E13C77A2}"/>
              </a:ext>
            </a:extLst>
          </p:cNvPr>
          <p:cNvPicPr>
            <a:picLocks noChangeAspect="1"/>
          </p:cNvPicPr>
          <p:nvPr/>
        </p:nvPicPr>
        <p:blipFill>
          <a:blip r:embed="rId4"/>
          <a:stretch>
            <a:fillRect/>
          </a:stretch>
        </p:blipFill>
        <p:spPr>
          <a:xfrm>
            <a:off x="5134888" y="2575735"/>
            <a:ext cx="6348157" cy="26202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21F995C6-07F1-4767-905C-257BD49C0CB4}"/>
              </a:ext>
            </a:extLst>
          </p:cNvPr>
          <p:cNvSpPr txBox="1"/>
          <p:nvPr/>
        </p:nvSpPr>
        <p:spPr>
          <a:xfrm>
            <a:off x="4977353" y="1846232"/>
            <a:ext cx="6645896" cy="584775"/>
          </a:xfrm>
          <a:prstGeom prst="rect">
            <a:avLst/>
          </a:prstGeom>
          <a:noFill/>
        </p:spPr>
        <p:txBody>
          <a:bodyPr wrap="square" rtlCol="0">
            <a:spAutoFit/>
          </a:bodyPr>
          <a:lstStyle/>
          <a:p>
            <a:pPr algn="ctr"/>
            <a:r>
              <a:rPr lang="en-US" sz="3200" dirty="0"/>
              <a:t>Top 50 Features</a:t>
            </a:r>
          </a:p>
        </p:txBody>
      </p:sp>
    </p:spTree>
    <p:extLst>
      <p:ext uri="{BB962C8B-B14F-4D97-AF65-F5344CB8AC3E}">
        <p14:creationId xmlns:p14="http://schemas.microsoft.com/office/powerpoint/2010/main" val="56139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5F56-FB5E-4876-A1B2-36E292BF073B}"/>
              </a:ext>
            </a:extLst>
          </p:cNvPr>
          <p:cNvSpPr>
            <a:spLocks noGrp="1"/>
          </p:cNvSpPr>
          <p:nvPr>
            <p:ph type="title"/>
          </p:nvPr>
        </p:nvSpPr>
        <p:spPr/>
        <p:txBody>
          <a:bodyPr/>
          <a:lstStyle/>
          <a:p>
            <a:r>
              <a:rPr lang="en-US" dirty="0"/>
              <a:t>naïve BAYES</a:t>
            </a:r>
          </a:p>
        </p:txBody>
      </p:sp>
      <p:sp>
        <p:nvSpPr>
          <p:cNvPr id="3" name="Content Placeholder 2">
            <a:extLst>
              <a:ext uri="{FF2B5EF4-FFF2-40B4-BE49-F238E27FC236}">
                <a16:creationId xmlns:a16="http://schemas.microsoft.com/office/drawing/2014/main" id="{94587DC1-1496-4464-8638-319ADCA3C191}"/>
              </a:ext>
            </a:extLst>
          </p:cNvPr>
          <p:cNvSpPr>
            <a:spLocks noGrp="1"/>
          </p:cNvSpPr>
          <p:nvPr>
            <p:ph idx="1"/>
          </p:nvPr>
        </p:nvSpPr>
        <p:spPr>
          <a:xfrm>
            <a:off x="789708" y="1742497"/>
            <a:ext cx="2701855" cy="609398"/>
          </a:xfrm>
          <a:noFill/>
        </p:spPr>
        <p:txBody>
          <a:bodyPr wrap="square" rtlCol="0">
            <a:spAutoFit/>
          </a:bodyPr>
          <a:lstStyle/>
          <a:p>
            <a:pPr marL="0" indent="0" defTabSz="457200">
              <a:buNone/>
            </a:pPr>
            <a:r>
              <a:rPr lang="en-US" sz="2800" dirty="0"/>
              <a:t>Count </a:t>
            </a:r>
            <a:r>
              <a:rPr lang="en-US" sz="2800" dirty="0" err="1"/>
              <a:t>Vectorizer</a:t>
            </a:r>
            <a:endParaRPr lang="en-US" sz="2800" dirty="0"/>
          </a:p>
        </p:txBody>
      </p:sp>
      <p:sp>
        <p:nvSpPr>
          <p:cNvPr id="4" name="TextBox 3">
            <a:extLst>
              <a:ext uri="{FF2B5EF4-FFF2-40B4-BE49-F238E27FC236}">
                <a16:creationId xmlns:a16="http://schemas.microsoft.com/office/drawing/2014/main" id="{C851D354-6A92-4242-B66A-BD0D4CCA8135}"/>
              </a:ext>
            </a:extLst>
          </p:cNvPr>
          <p:cNvSpPr txBox="1"/>
          <p:nvPr/>
        </p:nvSpPr>
        <p:spPr>
          <a:xfrm>
            <a:off x="4334435" y="1793124"/>
            <a:ext cx="3420036" cy="523220"/>
          </a:xfrm>
          <a:prstGeom prst="rect">
            <a:avLst/>
          </a:prstGeom>
          <a:noFill/>
        </p:spPr>
        <p:txBody>
          <a:bodyPr wrap="square" rtlCol="0">
            <a:spAutoFit/>
          </a:bodyPr>
          <a:lstStyle/>
          <a:p>
            <a:r>
              <a:rPr lang="en-US" sz="2800" dirty="0"/>
              <a:t>TFIDF  </a:t>
            </a:r>
            <a:r>
              <a:rPr lang="en-US" sz="2800" dirty="0" err="1"/>
              <a:t>Vectorizer</a:t>
            </a:r>
            <a:endParaRPr lang="en-US" dirty="0"/>
          </a:p>
        </p:txBody>
      </p:sp>
      <p:sp>
        <p:nvSpPr>
          <p:cNvPr id="5" name="TextBox 4">
            <a:extLst>
              <a:ext uri="{FF2B5EF4-FFF2-40B4-BE49-F238E27FC236}">
                <a16:creationId xmlns:a16="http://schemas.microsoft.com/office/drawing/2014/main" id="{F7BDDBE8-C400-4A38-9382-B2389FF95AF1}"/>
              </a:ext>
            </a:extLst>
          </p:cNvPr>
          <p:cNvSpPr txBox="1"/>
          <p:nvPr/>
        </p:nvSpPr>
        <p:spPr>
          <a:xfrm>
            <a:off x="8336143" y="1793124"/>
            <a:ext cx="3143163" cy="523220"/>
          </a:xfrm>
          <a:prstGeom prst="rect">
            <a:avLst/>
          </a:prstGeom>
          <a:noFill/>
        </p:spPr>
        <p:txBody>
          <a:bodyPr wrap="square" rtlCol="0">
            <a:spAutoFit/>
          </a:bodyPr>
          <a:lstStyle/>
          <a:p>
            <a:r>
              <a:rPr lang="en-US" sz="2800" dirty="0"/>
              <a:t>Bernoulli </a:t>
            </a:r>
            <a:r>
              <a:rPr lang="en-US" sz="2800" dirty="0" err="1"/>
              <a:t>Vectorizer</a:t>
            </a:r>
            <a:endParaRPr lang="en-US" sz="2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462" y="2501263"/>
            <a:ext cx="3573559" cy="314438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E83B6F9-D32C-4C8F-AE98-1A15212AECD0}"/>
                  </a:ext>
                </a:extLst>
              </p14:cNvPr>
              <p14:cNvContentPartPr/>
              <p14:nvPr/>
            </p14:nvContentPartPr>
            <p14:xfrm>
              <a:off x="1612653" y="2282923"/>
              <a:ext cx="1327320" cy="670680"/>
            </p14:xfrm>
          </p:contentPart>
        </mc:Choice>
        <mc:Fallback xmlns="">
          <p:pic>
            <p:nvPicPr>
              <p:cNvPr id="9" name="Ink 8">
                <a:extLst>
                  <a:ext uri="{FF2B5EF4-FFF2-40B4-BE49-F238E27FC236}">
                    <a16:creationId xmlns:a16="http://schemas.microsoft.com/office/drawing/2014/main" id="{BE83B6F9-D32C-4C8F-AE98-1A15212AECD0}"/>
                  </a:ext>
                </a:extLst>
              </p:cNvPr>
              <p:cNvPicPr/>
              <p:nvPr/>
            </p:nvPicPr>
            <p:blipFill>
              <a:blip r:embed="rId4"/>
              <a:stretch>
                <a:fillRect/>
              </a:stretch>
            </p:blipFill>
            <p:spPr>
              <a:xfrm>
                <a:off x="1597893" y="2275723"/>
                <a:ext cx="1357200" cy="692640"/>
              </a:xfrm>
              <a:prstGeom prst="rect">
                <a:avLst/>
              </a:prstGeom>
            </p:spPr>
          </p:pic>
        </mc:Fallback>
      </mc:AlternateContent>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445" y="2501263"/>
            <a:ext cx="3482208" cy="3144382"/>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21DE55A0-64C9-4B5C-9072-906950E69D0D}"/>
                  </a:ext>
                </a:extLst>
              </p14:cNvPr>
              <p14:cNvContentPartPr/>
              <p14:nvPr/>
            </p14:nvContentPartPr>
            <p14:xfrm>
              <a:off x="9725857" y="2366051"/>
              <a:ext cx="1459440" cy="436680"/>
            </p14:xfrm>
          </p:contentPart>
        </mc:Choice>
        <mc:Fallback xmlns="">
          <p:pic>
            <p:nvPicPr>
              <p:cNvPr id="15" name="Ink 14">
                <a:extLst>
                  <a:ext uri="{FF2B5EF4-FFF2-40B4-BE49-F238E27FC236}">
                    <a16:creationId xmlns:a16="http://schemas.microsoft.com/office/drawing/2014/main" id="{21DE55A0-64C9-4B5C-9072-906950E69D0D}"/>
                  </a:ext>
                </a:extLst>
              </p:cNvPr>
              <p:cNvPicPr/>
              <p:nvPr/>
            </p:nvPicPr>
            <p:blipFill>
              <a:blip r:embed="rId7"/>
              <a:stretch>
                <a:fillRect/>
              </a:stretch>
            </p:blipFill>
            <p:spPr>
              <a:xfrm>
                <a:off x="9712534" y="2354891"/>
                <a:ext cx="1486807" cy="461520"/>
              </a:xfrm>
              <a:prstGeom prst="rect">
                <a:avLst/>
              </a:prstGeom>
            </p:spPr>
          </p:pic>
        </mc:Fallback>
      </mc:AlternateContent>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1747" y="2501263"/>
            <a:ext cx="3410709" cy="3144382"/>
          </a:xfrm>
          <a:prstGeom prst="rect">
            <a:avLst/>
          </a:prstGeom>
        </p:spPr>
      </p:pic>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BEA92402-C301-4AB8-A067-5D2566F9D218}"/>
                  </a:ext>
                </a:extLst>
              </p14:cNvPr>
              <p14:cNvContentPartPr/>
              <p14:nvPr/>
            </p14:nvContentPartPr>
            <p14:xfrm>
              <a:off x="5478433" y="2271943"/>
              <a:ext cx="1542960" cy="692640"/>
            </p14:xfrm>
          </p:contentPart>
        </mc:Choice>
        <mc:Fallback xmlns="">
          <p:pic>
            <p:nvPicPr>
              <p:cNvPr id="13" name="Ink 12">
                <a:extLst>
                  <a:ext uri="{FF2B5EF4-FFF2-40B4-BE49-F238E27FC236}">
                    <a16:creationId xmlns:a16="http://schemas.microsoft.com/office/drawing/2014/main" id="{BEA92402-C301-4AB8-A067-5D2566F9D218}"/>
                  </a:ext>
                </a:extLst>
              </p:cNvPr>
              <p:cNvPicPr/>
              <p:nvPr/>
            </p:nvPicPr>
            <p:blipFill>
              <a:blip r:embed="rId10"/>
              <a:stretch>
                <a:fillRect/>
              </a:stretch>
            </p:blipFill>
            <p:spPr>
              <a:xfrm>
                <a:off x="5465113" y="2258263"/>
                <a:ext cx="1570320" cy="719640"/>
              </a:xfrm>
              <a:prstGeom prst="rect">
                <a:avLst/>
              </a:prstGeom>
            </p:spPr>
          </p:pic>
        </mc:Fallback>
      </mc:AlternateContent>
    </p:spTree>
    <p:extLst>
      <p:ext uri="{BB962C8B-B14F-4D97-AF65-F5344CB8AC3E}">
        <p14:creationId xmlns:p14="http://schemas.microsoft.com/office/powerpoint/2010/main" val="655506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9" name="Picture 2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2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27">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5" name="Rectangle 29">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1">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EFA86B7-E356-421E-831B-49E003F54CA6}"/>
              </a:ext>
            </a:extLst>
          </p:cNvPr>
          <p:cNvSpPr>
            <a:spLocks noGrp="1"/>
          </p:cNvSpPr>
          <p:nvPr>
            <p:ph type="title"/>
          </p:nvPr>
        </p:nvSpPr>
        <p:spPr>
          <a:xfrm>
            <a:off x="533707" y="2395077"/>
            <a:ext cx="2823919" cy="1868760"/>
          </a:xfrm>
        </p:spPr>
        <p:txBody>
          <a:bodyPr vert="horz" lIns="91440" tIns="45720" rIns="91440" bIns="0" rtlCol="0" anchor="b">
            <a:normAutofit/>
          </a:bodyPr>
          <a:lstStyle/>
          <a:p>
            <a:r>
              <a:rPr lang="en-US" sz="3300" dirty="0"/>
              <a:t>Personality types</a:t>
            </a:r>
            <a:br>
              <a:rPr lang="en-US" sz="3300" dirty="0"/>
            </a:br>
            <a:br>
              <a:rPr lang="en-US" sz="3300" dirty="0"/>
            </a:br>
            <a:r>
              <a:rPr lang="en-US" sz="3300" dirty="0"/>
              <a:t>Labels</a:t>
            </a:r>
          </a:p>
        </p:txBody>
      </p:sp>
      <p:cxnSp>
        <p:nvCxnSpPr>
          <p:cNvPr id="47" name="Straight Connector 33">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8" name="Group 35">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37" name="Rectangle 36">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descr="A screenshot of a cell phone&#10;&#10;Description automatically generated">
            <a:extLst>
              <a:ext uri="{FF2B5EF4-FFF2-40B4-BE49-F238E27FC236}">
                <a16:creationId xmlns:a16="http://schemas.microsoft.com/office/drawing/2014/main" id="{E8A44B4F-5270-4F4F-A59F-20468E76DD76}"/>
              </a:ext>
            </a:extLst>
          </p:cNvPr>
          <p:cNvPicPr>
            <a:picLocks noGrp="1" noChangeAspect="1"/>
          </p:cNvPicPr>
          <p:nvPr>
            <p:ph idx="1"/>
          </p:nvPr>
        </p:nvPicPr>
        <p:blipFill rotWithShape="1">
          <a:blip r:embed="rId4"/>
          <a:srcRect l="577" r="4" b="4"/>
          <a:stretch/>
        </p:blipFill>
        <p:spPr>
          <a:xfrm>
            <a:off x="5023987" y="1116345"/>
            <a:ext cx="5471693" cy="3866172"/>
          </a:xfrm>
          <a:prstGeom prst="rect">
            <a:avLst/>
          </a:prstGeom>
        </p:spPr>
      </p:pic>
      <p:pic>
        <p:nvPicPr>
          <p:cNvPr id="42" name="Picture 41">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4" name="Straight Connector 43">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64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86B7-E356-421E-831B-49E003F54CA6}"/>
              </a:ext>
            </a:extLst>
          </p:cNvPr>
          <p:cNvSpPr>
            <a:spLocks noGrp="1"/>
          </p:cNvSpPr>
          <p:nvPr>
            <p:ph type="title"/>
          </p:nvPr>
        </p:nvSpPr>
        <p:spPr>
          <a:xfrm>
            <a:off x="125715" y="1713374"/>
            <a:ext cx="3273099" cy="2247117"/>
          </a:xfrm>
        </p:spPr>
        <p:txBody>
          <a:bodyPr vert="horz" lIns="91440" tIns="45720" rIns="91440" bIns="0" rtlCol="0" anchor="b">
            <a:normAutofit/>
          </a:bodyPr>
          <a:lstStyle/>
          <a:p>
            <a:r>
              <a:rPr lang="en-US" sz="3300" dirty="0"/>
              <a:t>Personality types</a:t>
            </a:r>
            <a:br>
              <a:rPr lang="en-US" sz="3300" dirty="0"/>
            </a:br>
            <a:br>
              <a:rPr lang="en-US" sz="3300" dirty="0"/>
            </a:br>
            <a:r>
              <a:rPr lang="en-US" sz="3300" dirty="0"/>
              <a:t>JOB TITLEs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513" y="540327"/>
            <a:ext cx="9062991" cy="4810991"/>
          </a:xfrm>
          <a:prstGeom prst="rect">
            <a:avLst/>
          </a:prstGeom>
        </p:spPr>
      </p:pic>
    </p:spTree>
    <p:extLst>
      <p:ext uri="{BB962C8B-B14F-4D97-AF65-F5344CB8AC3E}">
        <p14:creationId xmlns:p14="http://schemas.microsoft.com/office/powerpoint/2010/main" val="231460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86B7-E356-421E-831B-49E003F54CA6}"/>
              </a:ext>
            </a:extLst>
          </p:cNvPr>
          <p:cNvSpPr>
            <a:spLocks noGrp="1"/>
          </p:cNvSpPr>
          <p:nvPr>
            <p:ph type="title"/>
          </p:nvPr>
        </p:nvSpPr>
        <p:spPr/>
        <p:txBody>
          <a:bodyPr>
            <a:noAutofit/>
          </a:bodyPr>
          <a:lstStyle/>
          <a:p>
            <a:r>
              <a:rPr lang="en-US" sz="5400" dirty="0"/>
              <a:t>Methods and Models</a:t>
            </a:r>
          </a:p>
        </p:txBody>
      </p:sp>
      <p:sp>
        <p:nvSpPr>
          <p:cNvPr id="21" name="Oval 20">
            <a:extLst>
              <a:ext uri="{FF2B5EF4-FFF2-40B4-BE49-F238E27FC236}">
                <a16:creationId xmlns:a16="http://schemas.microsoft.com/office/drawing/2014/main" id="{BC7D1B78-5DBC-400D-9622-3A52650FC679}"/>
              </a:ext>
            </a:extLst>
          </p:cNvPr>
          <p:cNvSpPr/>
          <p:nvPr/>
        </p:nvSpPr>
        <p:spPr>
          <a:xfrm>
            <a:off x="1215498" y="2518833"/>
            <a:ext cx="1853859" cy="182033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KNN</a:t>
            </a:r>
          </a:p>
        </p:txBody>
      </p:sp>
      <p:sp>
        <p:nvSpPr>
          <p:cNvPr id="23" name="Oval 22">
            <a:extLst>
              <a:ext uri="{FF2B5EF4-FFF2-40B4-BE49-F238E27FC236}">
                <a16:creationId xmlns:a16="http://schemas.microsoft.com/office/drawing/2014/main" id="{4F2BF4BC-A28E-43B9-9D67-42BA642D4291}"/>
              </a:ext>
            </a:extLst>
          </p:cNvPr>
          <p:cNvSpPr/>
          <p:nvPr/>
        </p:nvSpPr>
        <p:spPr>
          <a:xfrm>
            <a:off x="182756" y="3788368"/>
            <a:ext cx="1853859" cy="182033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K-Means</a:t>
            </a:r>
          </a:p>
        </p:txBody>
      </p:sp>
      <p:sp>
        <p:nvSpPr>
          <p:cNvPr id="25" name="Oval 24">
            <a:extLst>
              <a:ext uri="{FF2B5EF4-FFF2-40B4-BE49-F238E27FC236}">
                <a16:creationId xmlns:a16="http://schemas.microsoft.com/office/drawing/2014/main" id="{1742FDB9-633F-437D-A1D9-1E62705B537C}"/>
              </a:ext>
            </a:extLst>
          </p:cNvPr>
          <p:cNvSpPr/>
          <p:nvPr/>
        </p:nvSpPr>
        <p:spPr>
          <a:xfrm>
            <a:off x="7556091" y="3747457"/>
            <a:ext cx="1853859" cy="182033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SVM</a:t>
            </a:r>
          </a:p>
        </p:txBody>
      </p:sp>
      <p:sp>
        <p:nvSpPr>
          <p:cNvPr id="27" name="Oval 26">
            <a:extLst>
              <a:ext uri="{FF2B5EF4-FFF2-40B4-BE49-F238E27FC236}">
                <a16:creationId xmlns:a16="http://schemas.microsoft.com/office/drawing/2014/main" id="{109532E7-60F7-45F7-8B86-4548AB0CE58C}"/>
              </a:ext>
            </a:extLst>
          </p:cNvPr>
          <p:cNvSpPr/>
          <p:nvPr/>
        </p:nvSpPr>
        <p:spPr>
          <a:xfrm>
            <a:off x="2305827" y="3684572"/>
            <a:ext cx="1853859" cy="18203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LDA</a:t>
            </a:r>
          </a:p>
        </p:txBody>
      </p:sp>
      <p:sp>
        <p:nvSpPr>
          <p:cNvPr id="28" name="Oval 27">
            <a:extLst>
              <a:ext uri="{FF2B5EF4-FFF2-40B4-BE49-F238E27FC236}">
                <a16:creationId xmlns:a16="http://schemas.microsoft.com/office/drawing/2014/main" id="{1867278B-2EEE-4B76-854C-5E0BB67654B8}"/>
              </a:ext>
            </a:extLst>
          </p:cNvPr>
          <p:cNvSpPr/>
          <p:nvPr/>
        </p:nvSpPr>
        <p:spPr>
          <a:xfrm>
            <a:off x="9018869" y="2518832"/>
            <a:ext cx="1853859" cy="182033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Topic Modeling</a:t>
            </a:r>
          </a:p>
        </p:txBody>
      </p:sp>
      <p:sp>
        <p:nvSpPr>
          <p:cNvPr id="29" name="Oval 28">
            <a:extLst>
              <a:ext uri="{FF2B5EF4-FFF2-40B4-BE49-F238E27FC236}">
                <a16:creationId xmlns:a16="http://schemas.microsoft.com/office/drawing/2014/main" id="{F2FADE11-B680-4793-841F-CAB32466FAD7}"/>
              </a:ext>
            </a:extLst>
          </p:cNvPr>
          <p:cNvSpPr/>
          <p:nvPr/>
        </p:nvSpPr>
        <p:spPr>
          <a:xfrm>
            <a:off x="7556090" y="2302824"/>
            <a:ext cx="1853859" cy="182033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Naïve Bayes</a:t>
            </a:r>
          </a:p>
        </p:txBody>
      </p:sp>
      <p:sp>
        <p:nvSpPr>
          <p:cNvPr id="30" name="Oval 29">
            <a:extLst>
              <a:ext uri="{FF2B5EF4-FFF2-40B4-BE49-F238E27FC236}">
                <a16:creationId xmlns:a16="http://schemas.microsoft.com/office/drawing/2014/main" id="{3F3CAF94-8CF7-44E7-8DA5-B74398357A23}"/>
              </a:ext>
            </a:extLst>
          </p:cNvPr>
          <p:cNvSpPr/>
          <p:nvPr/>
        </p:nvSpPr>
        <p:spPr>
          <a:xfrm>
            <a:off x="8848041" y="4000376"/>
            <a:ext cx="1853859" cy="18203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Deep Neural Network</a:t>
            </a:r>
          </a:p>
        </p:txBody>
      </p:sp>
      <p:sp>
        <p:nvSpPr>
          <p:cNvPr id="16" name="Title 1">
            <a:extLst>
              <a:ext uri="{FF2B5EF4-FFF2-40B4-BE49-F238E27FC236}">
                <a16:creationId xmlns:a16="http://schemas.microsoft.com/office/drawing/2014/main" id="{CFB2BAFD-6EBF-4856-BDDA-DDD65CB378BD}"/>
              </a:ext>
            </a:extLst>
          </p:cNvPr>
          <p:cNvSpPr txBox="1">
            <a:spLocks/>
          </p:cNvSpPr>
          <p:nvPr/>
        </p:nvSpPr>
        <p:spPr>
          <a:xfrm>
            <a:off x="724741" y="1868769"/>
            <a:ext cx="4187221" cy="104923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Discovery Methods</a:t>
            </a:r>
          </a:p>
        </p:txBody>
      </p:sp>
      <p:sp>
        <p:nvSpPr>
          <p:cNvPr id="17" name="Title 1">
            <a:extLst>
              <a:ext uri="{FF2B5EF4-FFF2-40B4-BE49-F238E27FC236}">
                <a16:creationId xmlns:a16="http://schemas.microsoft.com/office/drawing/2014/main" id="{D559AD4C-A938-45A1-A601-2ED8946A2651}"/>
              </a:ext>
            </a:extLst>
          </p:cNvPr>
          <p:cNvSpPr txBox="1">
            <a:spLocks/>
          </p:cNvSpPr>
          <p:nvPr/>
        </p:nvSpPr>
        <p:spPr>
          <a:xfrm>
            <a:off x="7079158" y="1853754"/>
            <a:ext cx="4187221" cy="104923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Training Models</a:t>
            </a:r>
          </a:p>
        </p:txBody>
      </p:sp>
      <p:sp>
        <p:nvSpPr>
          <p:cNvPr id="18" name="Oval 17">
            <a:extLst>
              <a:ext uri="{FF2B5EF4-FFF2-40B4-BE49-F238E27FC236}">
                <a16:creationId xmlns:a16="http://schemas.microsoft.com/office/drawing/2014/main" id="{61627E3F-3FC0-40B9-8D58-2989C75EB46D}"/>
              </a:ext>
            </a:extLst>
          </p:cNvPr>
          <p:cNvSpPr/>
          <p:nvPr/>
        </p:nvSpPr>
        <p:spPr>
          <a:xfrm>
            <a:off x="10200218" y="3428998"/>
            <a:ext cx="1853859" cy="1820333"/>
          </a:xfrm>
          <a:prstGeom prst="ellipse">
            <a:avLst/>
          </a:prstGeom>
          <a:solidFill>
            <a:schemeClr val="accent2">
              <a:lumMod val="40000"/>
              <a:lumOff val="60000"/>
            </a:schemeClr>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Random Forest</a:t>
            </a:r>
          </a:p>
        </p:txBody>
      </p:sp>
      <p:sp>
        <p:nvSpPr>
          <p:cNvPr id="3" name="Rectangle: Rounded Corners 2">
            <a:extLst>
              <a:ext uri="{FF2B5EF4-FFF2-40B4-BE49-F238E27FC236}">
                <a16:creationId xmlns:a16="http://schemas.microsoft.com/office/drawing/2014/main" id="{E4820F3E-563F-46AB-8622-5C64C9B85CE4}"/>
              </a:ext>
            </a:extLst>
          </p:cNvPr>
          <p:cNvSpPr/>
          <p:nvPr/>
        </p:nvSpPr>
        <p:spPr>
          <a:xfrm>
            <a:off x="3826565" y="5504905"/>
            <a:ext cx="4205751" cy="1273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Bonus:  Prediction Application</a:t>
            </a:r>
          </a:p>
        </p:txBody>
      </p:sp>
    </p:spTree>
    <p:extLst>
      <p:ext uri="{BB962C8B-B14F-4D97-AF65-F5344CB8AC3E}">
        <p14:creationId xmlns:p14="http://schemas.microsoft.com/office/powerpoint/2010/main" val="355627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37B1-EEED-4570-B997-E3DE31B14122}"/>
              </a:ext>
            </a:extLst>
          </p:cNvPr>
          <p:cNvSpPr>
            <a:spLocks noGrp="1"/>
          </p:cNvSpPr>
          <p:nvPr>
            <p:ph type="title"/>
          </p:nvPr>
        </p:nvSpPr>
        <p:spPr/>
        <p:txBody>
          <a:bodyPr/>
          <a:lstStyle/>
          <a:p>
            <a:r>
              <a:rPr lang="en-US" dirty="0"/>
              <a:t>Discovery: K Nearest Neighbor</a:t>
            </a:r>
          </a:p>
        </p:txBody>
      </p:sp>
      <p:pic>
        <p:nvPicPr>
          <p:cNvPr id="4" name="Picture 3" descr="A close up of a map&#10;&#10;Description automatically generated">
            <a:extLst>
              <a:ext uri="{FF2B5EF4-FFF2-40B4-BE49-F238E27FC236}">
                <a16:creationId xmlns:a16="http://schemas.microsoft.com/office/drawing/2014/main" id="{7F82C19A-218D-40B9-8F04-1087A8DA3DD0}"/>
              </a:ext>
            </a:extLst>
          </p:cNvPr>
          <p:cNvPicPr>
            <a:picLocks noChangeAspect="1"/>
          </p:cNvPicPr>
          <p:nvPr/>
        </p:nvPicPr>
        <p:blipFill>
          <a:blip r:embed="rId3"/>
          <a:stretch>
            <a:fillRect/>
          </a:stretch>
        </p:blipFill>
        <p:spPr>
          <a:xfrm>
            <a:off x="881693" y="2229283"/>
            <a:ext cx="5154017" cy="344030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9" name="TextBox 18">
            <a:extLst>
              <a:ext uri="{FF2B5EF4-FFF2-40B4-BE49-F238E27FC236}">
                <a16:creationId xmlns:a16="http://schemas.microsoft.com/office/drawing/2014/main" id="{1BEF1F38-FE25-464E-8B9E-E16B95D57D58}"/>
              </a:ext>
            </a:extLst>
          </p:cNvPr>
          <p:cNvSpPr txBox="1"/>
          <p:nvPr/>
        </p:nvSpPr>
        <p:spPr>
          <a:xfrm>
            <a:off x="7774803" y="1853754"/>
            <a:ext cx="2117121" cy="400110"/>
          </a:xfrm>
          <a:prstGeom prst="rect">
            <a:avLst/>
          </a:prstGeom>
          <a:noFill/>
        </p:spPr>
        <p:txBody>
          <a:bodyPr wrap="square" rtlCol="0">
            <a:spAutoFit/>
          </a:bodyPr>
          <a:lstStyle/>
          <a:p>
            <a:pPr>
              <a:spcAft>
                <a:spcPts val="600"/>
              </a:spcAft>
            </a:pPr>
            <a:r>
              <a:rPr lang="en-US" sz="2000" dirty="0"/>
              <a:t>Results with k=21</a:t>
            </a:r>
          </a:p>
        </p:txBody>
      </p:sp>
      <p:pic>
        <p:nvPicPr>
          <p:cNvPr id="11" name="Picture 10">
            <a:extLst>
              <a:ext uri="{FF2B5EF4-FFF2-40B4-BE49-F238E27FC236}">
                <a16:creationId xmlns:a16="http://schemas.microsoft.com/office/drawing/2014/main" id="{C0A555A7-040E-4B7F-B1CA-07491AF47E94}"/>
              </a:ext>
            </a:extLst>
          </p:cNvPr>
          <p:cNvPicPr>
            <a:picLocks noChangeAspect="1"/>
          </p:cNvPicPr>
          <p:nvPr/>
        </p:nvPicPr>
        <p:blipFill>
          <a:blip r:embed="rId4"/>
          <a:stretch>
            <a:fillRect/>
          </a:stretch>
        </p:blipFill>
        <p:spPr>
          <a:xfrm>
            <a:off x="7462058" y="2304697"/>
            <a:ext cx="3063121" cy="36015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1929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41D13-AD60-407E-98DC-023626EB014D}"/>
              </a:ext>
            </a:extLst>
          </p:cNvPr>
          <p:cNvSpPr>
            <a:spLocks noGrp="1"/>
          </p:cNvSpPr>
          <p:nvPr>
            <p:ph type="title"/>
          </p:nvPr>
        </p:nvSpPr>
        <p:spPr>
          <a:xfrm>
            <a:off x="1294362" y="899105"/>
            <a:ext cx="9603275" cy="1049235"/>
          </a:xfrm>
        </p:spPr>
        <p:txBody>
          <a:bodyPr>
            <a:normAutofit/>
          </a:bodyPr>
          <a:lstStyle/>
          <a:p>
            <a:r>
              <a:rPr lang="en-US" dirty="0"/>
              <a:t>Training Methods: Label Breakdown </a:t>
            </a:r>
            <a:br>
              <a:rPr lang="en-US" dirty="0"/>
            </a:br>
            <a:endParaRPr lang="en-US" dirty="0"/>
          </a:p>
        </p:txBody>
      </p:sp>
      <p:pic>
        <p:nvPicPr>
          <p:cNvPr id="4" name="Content Placeholder 3">
            <a:extLst>
              <a:ext uri="{FF2B5EF4-FFF2-40B4-BE49-F238E27FC236}">
                <a16:creationId xmlns:a16="http://schemas.microsoft.com/office/drawing/2014/main" id="{69FEF196-82DA-42F1-9533-4F232A1A6483}"/>
              </a:ext>
            </a:extLst>
          </p:cNvPr>
          <p:cNvPicPr>
            <a:picLocks noGrp="1" noChangeAspect="1"/>
          </p:cNvPicPr>
          <p:nvPr>
            <p:ph idx="1"/>
          </p:nvPr>
        </p:nvPicPr>
        <p:blipFill>
          <a:blip r:embed="rId3"/>
          <a:stretch>
            <a:fillRect/>
          </a:stretch>
        </p:blipFill>
        <p:spPr>
          <a:xfrm>
            <a:off x="592680" y="2324809"/>
            <a:ext cx="4760603" cy="3449638"/>
          </a:xfrm>
          <a:prstGeom prst="rect">
            <a:avLst/>
          </a:prstGeom>
        </p:spPr>
      </p:pic>
      <p:sp>
        <p:nvSpPr>
          <p:cNvPr id="5" name="Title 1">
            <a:extLst>
              <a:ext uri="{FF2B5EF4-FFF2-40B4-BE49-F238E27FC236}">
                <a16:creationId xmlns:a16="http://schemas.microsoft.com/office/drawing/2014/main" id="{D7F76BF7-E129-4D28-9F8E-2896BB3B59D2}"/>
              </a:ext>
            </a:extLst>
          </p:cNvPr>
          <p:cNvSpPr txBox="1">
            <a:spLocks/>
          </p:cNvSpPr>
          <p:nvPr/>
        </p:nvSpPr>
        <p:spPr>
          <a:xfrm>
            <a:off x="724741" y="1868769"/>
            <a:ext cx="4187221" cy="104923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Complete Dataset</a:t>
            </a:r>
          </a:p>
        </p:txBody>
      </p:sp>
      <p:pic>
        <p:nvPicPr>
          <p:cNvPr id="6" name="Picture 5">
            <a:extLst>
              <a:ext uri="{FF2B5EF4-FFF2-40B4-BE49-F238E27FC236}">
                <a16:creationId xmlns:a16="http://schemas.microsoft.com/office/drawing/2014/main" id="{190486DA-68FD-40B6-A902-6CA7F1E17BAE}"/>
              </a:ext>
            </a:extLst>
          </p:cNvPr>
          <p:cNvPicPr>
            <a:picLocks noChangeAspect="1"/>
          </p:cNvPicPr>
          <p:nvPr/>
        </p:nvPicPr>
        <p:blipFill>
          <a:blip r:embed="rId4"/>
          <a:stretch>
            <a:fillRect/>
          </a:stretch>
        </p:blipFill>
        <p:spPr>
          <a:xfrm>
            <a:off x="5652388" y="2324809"/>
            <a:ext cx="5673995" cy="3449638"/>
          </a:xfrm>
          <a:prstGeom prst="rect">
            <a:avLst/>
          </a:prstGeom>
        </p:spPr>
      </p:pic>
      <p:sp>
        <p:nvSpPr>
          <p:cNvPr id="7" name="Title 1">
            <a:extLst>
              <a:ext uri="{FF2B5EF4-FFF2-40B4-BE49-F238E27FC236}">
                <a16:creationId xmlns:a16="http://schemas.microsoft.com/office/drawing/2014/main" id="{6EB44916-0E96-476C-A014-295EED059B7F}"/>
              </a:ext>
            </a:extLst>
          </p:cNvPr>
          <p:cNvSpPr txBox="1">
            <a:spLocks/>
          </p:cNvSpPr>
          <p:nvPr/>
        </p:nvSpPr>
        <p:spPr>
          <a:xfrm>
            <a:off x="6025562" y="1853754"/>
            <a:ext cx="4187221" cy="104923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Test Labels</a:t>
            </a:r>
          </a:p>
        </p:txBody>
      </p:sp>
      <p:sp>
        <p:nvSpPr>
          <p:cNvPr id="8" name="Rectangle: Rounded Corners 7">
            <a:extLst>
              <a:ext uri="{FF2B5EF4-FFF2-40B4-BE49-F238E27FC236}">
                <a16:creationId xmlns:a16="http://schemas.microsoft.com/office/drawing/2014/main" id="{D0D5D9F3-8B5D-468A-8180-63E1AECDA3BC}"/>
              </a:ext>
            </a:extLst>
          </p:cNvPr>
          <p:cNvSpPr/>
          <p:nvPr/>
        </p:nvSpPr>
        <p:spPr>
          <a:xfrm>
            <a:off x="2441643" y="2441643"/>
            <a:ext cx="408562" cy="333280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85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EFA86B7-E356-421E-831B-49E003F54CA6}"/>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Majority Rule &amp; basic  analysis</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a:extLst>
              <a:ext uri="{FF2B5EF4-FFF2-40B4-BE49-F238E27FC236}">
                <a16:creationId xmlns:a16="http://schemas.microsoft.com/office/drawing/2014/main" id="{772BDC73-7C64-4A6F-A648-3A8BB03E6D6B}"/>
              </a:ext>
            </a:extLst>
          </p:cNvPr>
          <p:cNvPicPr>
            <a:picLocks noGrp="1" noChangeAspect="1"/>
          </p:cNvPicPr>
          <p:nvPr>
            <p:ph idx="1"/>
          </p:nvPr>
        </p:nvPicPr>
        <p:blipFill>
          <a:blip r:embed="rId4"/>
          <a:stretch>
            <a:fillRect/>
          </a:stretch>
        </p:blipFill>
        <p:spPr>
          <a:xfrm>
            <a:off x="6094411" y="990573"/>
            <a:ext cx="4960442" cy="4290782"/>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7CA71F7-CB45-4B27-A5CC-5D14360F9FD6}"/>
              </a:ext>
            </a:extLst>
          </p:cNvPr>
          <p:cNvSpPr txBox="1">
            <a:spLocks/>
          </p:cNvSpPr>
          <p:nvPr/>
        </p:nvSpPr>
        <p:spPr>
          <a:xfrm>
            <a:off x="1451579" y="3784064"/>
            <a:ext cx="3801357" cy="168228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Accuracy = 19.01%</a:t>
            </a:r>
          </a:p>
          <a:p>
            <a:r>
              <a:rPr lang="en-US" dirty="0"/>
              <a:t>Only guess INFP</a:t>
            </a:r>
          </a:p>
        </p:txBody>
      </p:sp>
    </p:spTree>
    <p:extLst>
      <p:ext uri="{BB962C8B-B14F-4D97-AF65-F5344CB8AC3E}">
        <p14:creationId xmlns:p14="http://schemas.microsoft.com/office/powerpoint/2010/main" val="415847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D6EE-1395-43F5-AF3F-B725769215FA}"/>
              </a:ext>
            </a:extLst>
          </p:cNvPr>
          <p:cNvSpPr>
            <a:spLocks noGrp="1"/>
          </p:cNvSpPr>
          <p:nvPr>
            <p:ph type="title"/>
          </p:nvPr>
        </p:nvSpPr>
        <p:spPr/>
        <p:txBody>
          <a:bodyPr/>
          <a:lstStyle/>
          <a:p>
            <a:r>
              <a:rPr lang="en-US" dirty="0"/>
              <a:t>Results, form overall</a:t>
            </a:r>
          </a:p>
        </p:txBody>
      </p:sp>
      <p:graphicFrame>
        <p:nvGraphicFramePr>
          <p:cNvPr id="4" name="Table 4">
            <a:extLst>
              <a:ext uri="{FF2B5EF4-FFF2-40B4-BE49-F238E27FC236}">
                <a16:creationId xmlns:a16="http://schemas.microsoft.com/office/drawing/2014/main" id="{60A0C0D2-D22D-4995-AC8A-1E91F8B1AD07}"/>
              </a:ext>
            </a:extLst>
          </p:cNvPr>
          <p:cNvGraphicFramePr>
            <a:graphicFrameLocks noGrp="1"/>
          </p:cNvGraphicFramePr>
          <p:nvPr>
            <p:extLst>
              <p:ext uri="{D42A27DB-BD31-4B8C-83A1-F6EECF244321}">
                <p14:modId xmlns:p14="http://schemas.microsoft.com/office/powerpoint/2010/main" val="2373528727"/>
              </p:ext>
            </p:extLst>
          </p:nvPr>
        </p:nvGraphicFramePr>
        <p:xfrm>
          <a:off x="1526162" y="2092347"/>
          <a:ext cx="8128000" cy="1478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15770259"/>
                    </a:ext>
                  </a:extLst>
                </a:gridCol>
                <a:gridCol w="2032000">
                  <a:extLst>
                    <a:ext uri="{9D8B030D-6E8A-4147-A177-3AD203B41FA5}">
                      <a16:colId xmlns:a16="http://schemas.microsoft.com/office/drawing/2014/main" val="2254519106"/>
                    </a:ext>
                  </a:extLst>
                </a:gridCol>
                <a:gridCol w="2032000">
                  <a:extLst>
                    <a:ext uri="{9D8B030D-6E8A-4147-A177-3AD203B41FA5}">
                      <a16:colId xmlns:a16="http://schemas.microsoft.com/office/drawing/2014/main" val="2643333597"/>
                    </a:ext>
                  </a:extLst>
                </a:gridCol>
                <a:gridCol w="2032000">
                  <a:extLst>
                    <a:ext uri="{9D8B030D-6E8A-4147-A177-3AD203B41FA5}">
                      <a16:colId xmlns:a16="http://schemas.microsoft.com/office/drawing/2014/main" val="153027116"/>
                    </a:ext>
                  </a:extLst>
                </a:gridCol>
              </a:tblGrid>
              <a:tr h="0">
                <a:tc>
                  <a:txBody>
                    <a:bodyPr/>
                    <a:lstStyle/>
                    <a:p>
                      <a:r>
                        <a:rPr lang="en-US" dirty="0"/>
                        <a:t>Model</a:t>
                      </a:r>
                    </a:p>
                  </a:txBody>
                  <a:tcPr/>
                </a:tc>
                <a:tc>
                  <a:txBody>
                    <a:bodyPr/>
                    <a:lstStyle/>
                    <a:p>
                      <a:r>
                        <a:rPr lang="en-US" dirty="0"/>
                        <a:t>Boolean</a:t>
                      </a:r>
                    </a:p>
                  </a:txBody>
                  <a:tcPr/>
                </a:tc>
                <a:tc>
                  <a:txBody>
                    <a:bodyPr/>
                    <a:lstStyle/>
                    <a:p>
                      <a:r>
                        <a:rPr lang="en-US" dirty="0" err="1"/>
                        <a:t>CountVect</a:t>
                      </a:r>
                      <a:endParaRPr lang="en-US" dirty="0"/>
                    </a:p>
                  </a:txBody>
                  <a:tcPr/>
                </a:tc>
                <a:tc>
                  <a:txBody>
                    <a:bodyPr/>
                    <a:lstStyle/>
                    <a:p>
                      <a:r>
                        <a:rPr lang="en-US" dirty="0"/>
                        <a:t>TFIDF</a:t>
                      </a:r>
                    </a:p>
                  </a:txBody>
                  <a:tcPr/>
                </a:tc>
                <a:extLst>
                  <a:ext uri="{0D108BD9-81ED-4DB2-BD59-A6C34878D82A}">
                    <a16:rowId xmlns:a16="http://schemas.microsoft.com/office/drawing/2014/main" val="2460740063"/>
                  </a:ext>
                </a:extLst>
              </a:tr>
              <a:tr h="370840">
                <a:tc>
                  <a:txBody>
                    <a:bodyPr/>
                    <a:lstStyle/>
                    <a:p>
                      <a:r>
                        <a:rPr lang="en-US" dirty="0"/>
                        <a:t>Naïve Bayes</a:t>
                      </a:r>
                    </a:p>
                  </a:txBody>
                  <a:tcPr/>
                </a:tc>
                <a:tc>
                  <a:txBody>
                    <a:bodyPr/>
                    <a:lstStyle/>
                    <a:p>
                      <a:r>
                        <a:rPr lang="en-US" dirty="0"/>
                        <a:t>34%</a:t>
                      </a:r>
                    </a:p>
                  </a:txBody>
                  <a:tcPr/>
                </a:tc>
                <a:tc>
                  <a:txBody>
                    <a:bodyPr/>
                    <a:lstStyle/>
                    <a:p>
                      <a:r>
                        <a:rPr lang="en-US" dirty="0"/>
                        <a:t>36%</a:t>
                      </a:r>
                    </a:p>
                  </a:txBody>
                  <a:tcPr/>
                </a:tc>
                <a:tc>
                  <a:txBody>
                    <a:bodyPr/>
                    <a:lstStyle/>
                    <a:p>
                      <a:r>
                        <a:rPr lang="en-US" dirty="0"/>
                        <a:t>22%</a:t>
                      </a:r>
                    </a:p>
                  </a:txBody>
                  <a:tcPr/>
                </a:tc>
                <a:extLst>
                  <a:ext uri="{0D108BD9-81ED-4DB2-BD59-A6C34878D82A}">
                    <a16:rowId xmlns:a16="http://schemas.microsoft.com/office/drawing/2014/main" val="177802951"/>
                  </a:ext>
                </a:extLst>
              </a:tr>
              <a:tr h="370840">
                <a:tc>
                  <a:txBody>
                    <a:bodyPr/>
                    <a:lstStyle/>
                    <a:p>
                      <a:r>
                        <a:rPr lang="en-US" dirty="0"/>
                        <a:t>SVM Linear</a:t>
                      </a:r>
                    </a:p>
                  </a:txBody>
                  <a:tcPr/>
                </a:tc>
                <a:tc>
                  <a:txBody>
                    <a:bodyPr/>
                    <a:lstStyle/>
                    <a:p>
                      <a:r>
                        <a:rPr lang="en-US" dirty="0"/>
                        <a:t>51%</a:t>
                      </a:r>
                    </a:p>
                  </a:txBody>
                  <a:tcPr/>
                </a:tc>
                <a:tc>
                  <a:txBody>
                    <a:bodyPr/>
                    <a:lstStyle/>
                    <a:p>
                      <a:r>
                        <a:rPr lang="en-US" dirty="0"/>
                        <a:t>59%</a:t>
                      </a:r>
                    </a:p>
                  </a:txBody>
                  <a:tcPr/>
                </a:tc>
                <a:tc>
                  <a:txBody>
                    <a:bodyPr/>
                    <a:lstStyle/>
                    <a:p>
                      <a:r>
                        <a:rPr lang="en-US" dirty="0"/>
                        <a:t>64%</a:t>
                      </a:r>
                    </a:p>
                  </a:txBody>
                  <a:tcPr/>
                </a:tc>
                <a:extLst>
                  <a:ext uri="{0D108BD9-81ED-4DB2-BD59-A6C34878D82A}">
                    <a16:rowId xmlns:a16="http://schemas.microsoft.com/office/drawing/2014/main" val="3994952204"/>
                  </a:ext>
                </a:extLst>
              </a:tr>
              <a:tr h="370840">
                <a:tc>
                  <a:txBody>
                    <a:bodyPr/>
                    <a:lstStyle/>
                    <a:p>
                      <a:r>
                        <a:rPr lang="en-US" dirty="0"/>
                        <a:t>MLP</a:t>
                      </a:r>
                    </a:p>
                  </a:txBody>
                  <a:tcPr/>
                </a:tc>
                <a:tc>
                  <a:txBody>
                    <a:bodyPr/>
                    <a:lstStyle/>
                    <a:p>
                      <a:r>
                        <a:rPr lang="en-US" dirty="0"/>
                        <a:t>67%</a:t>
                      </a:r>
                    </a:p>
                  </a:txBody>
                  <a:tcPr/>
                </a:tc>
                <a:tc>
                  <a:txBody>
                    <a:bodyPr/>
                    <a:lstStyle/>
                    <a:p>
                      <a:r>
                        <a:rPr lang="en-US" dirty="0"/>
                        <a:t>69%</a:t>
                      </a:r>
                    </a:p>
                  </a:txBody>
                  <a:tcPr/>
                </a:tc>
                <a:tc>
                  <a:txBody>
                    <a:bodyPr/>
                    <a:lstStyle/>
                    <a:p>
                      <a:r>
                        <a:rPr lang="en-US" dirty="0"/>
                        <a:t>74%</a:t>
                      </a:r>
                    </a:p>
                  </a:txBody>
                  <a:tcPr/>
                </a:tc>
                <a:extLst>
                  <a:ext uri="{0D108BD9-81ED-4DB2-BD59-A6C34878D82A}">
                    <a16:rowId xmlns:a16="http://schemas.microsoft.com/office/drawing/2014/main" val="3907481083"/>
                  </a:ext>
                </a:extLst>
              </a:tr>
            </a:tbl>
          </a:graphicData>
        </a:graphic>
      </p:graphicFrame>
      <p:pic>
        <p:nvPicPr>
          <p:cNvPr id="9" name="Picture 8">
            <a:extLst>
              <a:ext uri="{FF2B5EF4-FFF2-40B4-BE49-F238E27FC236}">
                <a16:creationId xmlns:a16="http://schemas.microsoft.com/office/drawing/2014/main" id="{BD84265A-BFD4-4F89-94A8-81B45B86BF7B}"/>
              </a:ext>
            </a:extLst>
          </p:cNvPr>
          <p:cNvPicPr>
            <a:picLocks noChangeAspect="1"/>
          </p:cNvPicPr>
          <p:nvPr/>
        </p:nvPicPr>
        <p:blipFill>
          <a:blip r:embed="rId3"/>
          <a:stretch>
            <a:fillRect/>
          </a:stretch>
        </p:blipFill>
        <p:spPr>
          <a:xfrm>
            <a:off x="5053215" y="4835017"/>
            <a:ext cx="5828698" cy="636865"/>
          </a:xfrm>
          <a:prstGeom prst="rect">
            <a:avLst/>
          </a:prstGeom>
        </p:spPr>
      </p:pic>
      <p:pic>
        <p:nvPicPr>
          <p:cNvPr id="11" name="Picture 10">
            <a:extLst>
              <a:ext uri="{FF2B5EF4-FFF2-40B4-BE49-F238E27FC236}">
                <a16:creationId xmlns:a16="http://schemas.microsoft.com/office/drawing/2014/main" id="{71EB9667-EF7D-4B41-8788-BAB288B3711D}"/>
              </a:ext>
            </a:extLst>
          </p:cNvPr>
          <p:cNvPicPr>
            <a:picLocks noChangeAspect="1"/>
          </p:cNvPicPr>
          <p:nvPr/>
        </p:nvPicPr>
        <p:blipFill>
          <a:blip r:embed="rId4"/>
          <a:stretch>
            <a:fillRect/>
          </a:stretch>
        </p:blipFill>
        <p:spPr>
          <a:xfrm>
            <a:off x="1526162" y="3652681"/>
            <a:ext cx="2843212" cy="3001535"/>
          </a:xfrm>
          <a:prstGeom prst="rect">
            <a:avLst/>
          </a:prstGeom>
        </p:spPr>
      </p:pic>
    </p:spTree>
    <p:extLst>
      <p:ext uri="{BB962C8B-B14F-4D97-AF65-F5344CB8AC3E}">
        <p14:creationId xmlns:p14="http://schemas.microsoft.com/office/powerpoint/2010/main" val="146212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TotalTime>
  <Words>850</Words>
  <Application>Microsoft Office PowerPoint</Application>
  <PresentationFormat>Widescreen</PresentationFormat>
  <Paragraphs>149</Paragraphs>
  <Slides>21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Gallery</vt:lpstr>
      <vt:lpstr>PowerPoint Presentation</vt:lpstr>
      <vt:lpstr>Do companies really look at personality types?  Can Your Social media posts determine your personality type? </vt:lpstr>
      <vt:lpstr>Personality types  Labels</vt:lpstr>
      <vt:lpstr>Personality types  JOB TITLEs</vt:lpstr>
      <vt:lpstr>Methods and Models</vt:lpstr>
      <vt:lpstr>Discovery: K Nearest Neighbor</vt:lpstr>
      <vt:lpstr>Training Methods: Label Breakdown  </vt:lpstr>
      <vt:lpstr>Majority Rule &amp; basic  analysis</vt:lpstr>
      <vt:lpstr>Results, form overall</vt:lpstr>
      <vt:lpstr>Deep Neural network </vt:lpstr>
      <vt:lpstr>Random Professors Wall Postings</vt:lpstr>
      <vt:lpstr>Areas of Opportunity</vt:lpstr>
      <vt:lpstr>Appendix: Additional Information</vt:lpstr>
      <vt:lpstr>SVM’s Using Boolean Vectorizer</vt:lpstr>
      <vt:lpstr>SVM’s Using Count Vectorizer</vt:lpstr>
      <vt:lpstr>SVM’s Using TFID Vectorizer</vt:lpstr>
      <vt:lpstr>K-Means Clustering TFID Vectorizer</vt:lpstr>
      <vt:lpstr>LDA Topic Model</vt:lpstr>
      <vt:lpstr>Demo: Prediction Model </vt:lpstr>
      <vt:lpstr>Random Forest</vt:lpstr>
      <vt:lpstr>naïve BAYES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Neal Bates Rough Slides</dc:title>
  <dc:creator>Sandra Haskins</dc:creator>
  <cp:lastModifiedBy>NEAL Bates</cp:lastModifiedBy>
  <cp:revision>34</cp:revision>
  <dcterms:created xsi:type="dcterms:W3CDTF">2020-06-06T14:42:00Z</dcterms:created>
  <dcterms:modified xsi:type="dcterms:W3CDTF">2020-06-10T13:28:40Z</dcterms:modified>
</cp:coreProperties>
</file>